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93" r:id="rId4"/>
    <p:sldId id="259" r:id="rId5"/>
    <p:sldId id="276" r:id="rId6"/>
    <p:sldId id="262" r:id="rId7"/>
    <p:sldId id="286" r:id="rId8"/>
    <p:sldId id="266" r:id="rId9"/>
    <p:sldId id="285" r:id="rId10"/>
    <p:sldId id="261" r:id="rId11"/>
    <p:sldId id="268" r:id="rId12"/>
    <p:sldId id="263" r:id="rId13"/>
    <p:sldId id="277" r:id="rId14"/>
    <p:sldId id="280" r:id="rId15"/>
    <p:sldId id="279" r:id="rId16"/>
    <p:sldId id="260" r:id="rId17"/>
    <p:sldId id="258" r:id="rId18"/>
    <p:sldId id="292" r:id="rId19"/>
    <p:sldId id="289" r:id="rId20"/>
    <p:sldId id="291" r:id="rId21"/>
    <p:sldId id="290" r:id="rId22"/>
    <p:sldId id="288" r:id="rId23"/>
    <p:sldId id="265" r:id="rId24"/>
    <p:sldId id="271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212C58-FB3D-46A6-827D-0649CF116951}" v="234" dt="2024-04-13T04:48:43.388"/>
    <p1510:client id="{1A497CF9-FE7A-44AA-B172-5CED66FD5988}" v="15" dt="2024-04-13T00:54:47.051"/>
    <p1510:client id="{1CBED9F9-4C8C-498D-9B2A-BA7F586E06B2}" v="896" dt="2024-04-13T01:03:54.181"/>
    <p1510:client id="{2C9A6E13-FD0D-4B06-A6B6-6719D06FF90B}" v="33" dt="2024-04-13T05:20:14.221"/>
    <p1510:client id="{31C09401-FD8E-4702-9A97-8A6285EFDF3A}" v="57" dt="2024-04-13T04:59:06.477"/>
    <p1510:client id="{3FC99AEF-9E9D-4702-9EDD-EBBF3F6CF1E4}" v="9" dt="2024-04-12T19:05:19.447"/>
    <p1510:client id="{4B5E9F82-3952-4ACB-B241-73DD604381E0}" v="389" dt="2024-04-13T04:56:18.071"/>
    <p1510:client id="{57DD182B-59A9-4434-9996-D33AA211D4F6}" v="61" dt="2024-04-13T05:21:06.881"/>
    <p1510:client id="{6675A8A1-76D1-4DBB-866A-CA6B33D2FC35}" v="94" dt="2024-04-13T04:00:36.715"/>
    <p1510:client id="{6952400F-8FFB-4BE0-A586-5AC3D3762CB5}" v="19" dt="2024-04-13T04:47:31.690"/>
    <p1510:client id="{75D383D6-E5B0-4F25-97B5-A266C61FE5D8}" v="42" dt="2024-04-13T04:34:09.386"/>
    <p1510:client id="{9AAB4DB3-5636-4AB2-AF23-71026C310530}" v="1" dt="2024-04-12T23:32:16.215"/>
    <p1510:client id="{9FF00438-B6CC-4614-A6C0-4648907C246B}" v="95" dt="2024-04-13T05:59:13.512"/>
    <p1510:client id="{B04531AE-2EF8-43B3-8F84-76B09907666F}" v="88" dt="2024-04-12T21:28:43.248"/>
    <p1510:client id="{B6788714-C89E-4469-971C-97CD353C8DE9}" v="9" dt="2024-04-13T04:38:29.358"/>
    <p1510:client id="{C3208565-1285-400A-B52B-C2819DC12343}" v="861" dt="2024-04-13T03:28:41.801"/>
    <p1510:client id="{D3471192-D415-486E-A6F2-476E6D533189}" v="2101" dt="2024-04-13T05:29:56.451"/>
    <p1510:client id="{FA33885B-BABB-4570-8B82-93E7845121DE}" v="393" dt="2024-04-13T02:51:55.3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tna Nain" userId="95ac101b7a32dd1a" providerId="LiveId" clId="{9FF00438-B6CC-4614-A6C0-4648907C246B}"/>
    <pc:docChg chg="undo custSel modSld">
      <pc:chgData name="Chetna Nain" userId="95ac101b7a32dd1a" providerId="LiveId" clId="{9FF00438-B6CC-4614-A6C0-4648907C246B}" dt="2024-04-13T05:59:13.512" v="223"/>
      <pc:docMkLst>
        <pc:docMk/>
      </pc:docMkLst>
      <pc:sldChg chg="modTransition">
        <pc:chgData name="Chetna Nain" userId="95ac101b7a32dd1a" providerId="LiveId" clId="{9FF00438-B6CC-4614-A6C0-4648907C246B}" dt="2024-04-13T05:51:42.206" v="153"/>
        <pc:sldMkLst>
          <pc:docMk/>
          <pc:sldMk cId="0" sldId="256"/>
        </pc:sldMkLst>
      </pc:sldChg>
      <pc:sldChg chg="modSp mod">
        <pc:chgData name="Chetna Nain" userId="95ac101b7a32dd1a" providerId="LiveId" clId="{9FF00438-B6CC-4614-A6C0-4648907C246B}" dt="2024-04-13T05:49:05.412" v="117" actId="14100"/>
        <pc:sldMkLst>
          <pc:docMk/>
          <pc:sldMk cId="0" sldId="261"/>
        </pc:sldMkLst>
        <pc:picChg chg="mod">
          <ac:chgData name="Chetna Nain" userId="95ac101b7a32dd1a" providerId="LiveId" clId="{9FF00438-B6CC-4614-A6C0-4648907C246B}" dt="2024-04-13T05:49:05.412" v="117" actId="14100"/>
          <ac:picMkLst>
            <pc:docMk/>
            <pc:sldMk cId="0" sldId="261"/>
            <ac:picMk id="8" creationId="{71F2D0D2-A82C-F1DB-2A94-FA0FBC7584DF}"/>
          </ac:picMkLst>
        </pc:picChg>
      </pc:sldChg>
      <pc:sldChg chg="modTransition">
        <pc:chgData name="Chetna Nain" userId="95ac101b7a32dd1a" providerId="LiveId" clId="{9FF00438-B6CC-4614-A6C0-4648907C246B}" dt="2024-04-13T05:53:28.782" v="164"/>
        <pc:sldMkLst>
          <pc:docMk/>
          <pc:sldMk cId="0" sldId="262"/>
        </pc:sldMkLst>
      </pc:sldChg>
      <pc:sldChg chg="modTransition">
        <pc:chgData name="Chetna Nain" userId="95ac101b7a32dd1a" providerId="LiveId" clId="{9FF00438-B6CC-4614-A6C0-4648907C246B}" dt="2024-04-13T05:57:19.122" v="215"/>
        <pc:sldMkLst>
          <pc:docMk/>
          <pc:sldMk cId="0" sldId="263"/>
        </pc:sldMkLst>
      </pc:sldChg>
      <pc:sldChg chg="modSp mod">
        <pc:chgData name="Chetna Nain" userId="95ac101b7a32dd1a" providerId="LiveId" clId="{9FF00438-B6CC-4614-A6C0-4648907C246B}" dt="2024-04-13T05:46:00.472" v="102" actId="20577"/>
        <pc:sldMkLst>
          <pc:docMk/>
          <pc:sldMk cId="0" sldId="265"/>
        </pc:sldMkLst>
        <pc:spChg chg="mod">
          <ac:chgData name="Chetna Nain" userId="95ac101b7a32dd1a" providerId="LiveId" clId="{9FF00438-B6CC-4614-A6C0-4648907C246B}" dt="2024-04-13T05:46:00.472" v="102" actId="20577"/>
          <ac:spMkLst>
            <pc:docMk/>
            <pc:sldMk cId="0" sldId="265"/>
            <ac:spMk id="21" creationId="{4FE17F43-39D8-3D1A-66C9-AE2C75A642BD}"/>
          </ac:spMkLst>
        </pc:spChg>
      </pc:sldChg>
      <pc:sldChg chg="modTransition">
        <pc:chgData name="Chetna Nain" userId="95ac101b7a32dd1a" providerId="LiveId" clId="{9FF00438-B6CC-4614-A6C0-4648907C246B}" dt="2024-04-13T05:56:20.875" v="202"/>
        <pc:sldMkLst>
          <pc:docMk/>
          <pc:sldMk cId="2216919462" sldId="266"/>
        </pc:sldMkLst>
      </pc:sldChg>
      <pc:sldChg chg="modSp mod">
        <pc:chgData name="Chetna Nain" userId="95ac101b7a32dd1a" providerId="LiveId" clId="{9FF00438-B6CC-4614-A6C0-4648907C246B}" dt="2024-04-13T05:49:26.996" v="128" actId="20577"/>
        <pc:sldMkLst>
          <pc:docMk/>
          <pc:sldMk cId="2141559502" sldId="268"/>
        </pc:sldMkLst>
        <pc:spChg chg="mod">
          <ac:chgData name="Chetna Nain" userId="95ac101b7a32dd1a" providerId="LiveId" clId="{9FF00438-B6CC-4614-A6C0-4648907C246B}" dt="2024-04-13T05:49:26.996" v="128" actId="20577"/>
          <ac:spMkLst>
            <pc:docMk/>
            <pc:sldMk cId="2141559502" sldId="268"/>
            <ac:spMk id="20" creationId="{AD0282E3-5368-1721-907D-F483BF1C5DE5}"/>
          </ac:spMkLst>
        </pc:spChg>
      </pc:sldChg>
      <pc:sldChg chg="modTransition">
        <pc:chgData name="Chetna Nain" userId="95ac101b7a32dd1a" providerId="LiveId" clId="{9FF00438-B6CC-4614-A6C0-4648907C246B}" dt="2024-04-13T05:50:41.599" v="137"/>
        <pc:sldMkLst>
          <pc:docMk/>
          <pc:sldMk cId="3989671630" sldId="273"/>
        </pc:sldMkLst>
      </pc:sldChg>
      <pc:sldChg chg="modSp mod modTransition">
        <pc:chgData name="Chetna Nain" userId="95ac101b7a32dd1a" providerId="LiveId" clId="{9FF00438-B6CC-4614-A6C0-4648907C246B}" dt="2024-04-13T05:50:50.651" v="139"/>
        <pc:sldMkLst>
          <pc:docMk/>
          <pc:sldMk cId="1432866723" sldId="275"/>
        </pc:sldMkLst>
        <pc:spChg chg="mod">
          <ac:chgData name="Chetna Nain" userId="95ac101b7a32dd1a" providerId="LiveId" clId="{9FF00438-B6CC-4614-A6C0-4648907C246B}" dt="2024-04-13T05:41:10.577" v="1" actId="1076"/>
          <ac:spMkLst>
            <pc:docMk/>
            <pc:sldMk cId="1432866723" sldId="275"/>
            <ac:spMk id="3" creationId="{00000000-0000-0000-0000-000000000000}"/>
          </ac:spMkLst>
        </pc:spChg>
        <pc:spChg chg="mod">
          <ac:chgData name="Chetna Nain" userId="95ac101b7a32dd1a" providerId="LiveId" clId="{9FF00438-B6CC-4614-A6C0-4648907C246B}" dt="2024-04-13T05:41:36" v="5" actId="1076"/>
          <ac:spMkLst>
            <pc:docMk/>
            <pc:sldMk cId="1432866723" sldId="275"/>
            <ac:spMk id="4" creationId="{00000000-0000-0000-0000-000000000000}"/>
          </ac:spMkLst>
        </pc:spChg>
      </pc:sldChg>
      <pc:sldChg chg="modSp mod">
        <pc:chgData name="Chetna Nain" userId="95ac101b7a32dd1a" providerId="LiveId" clId="{9FF00438-B6CC-4614-A6C0-4648907C246B}" dt="2024-04-13T05:43:26.051" v="6" actId="21"/>
        <pc:sldMkLst>
          <pc:docMk/>
          <pc:sldMk cId="2776981126" sldId="276"/>
        </pc:sldMkLst>
        <pc:spChg chg="mod">
          <ac:chgData name="Chetna Nain" userId="95ac101b7a32dd1a" providerId="LiveId" clId="{9FF00438-B6CC-4614-A6C0-4648907C246B}" dt="2024-04-13T05:43:26.051" v="6" actId="21"/>
          <ac:spMkLst>
            <pc:docMk/>
            <pc:sldMk cId="2776981126" sldId="276"/>
            <ac:spMk id="14" creationId="{B9B970C6-E6E6-FBFC-D055-E6E9DA24402B}"/>
          </ac:spMkLst>
        </pc:spChg>
      </pc:sldChg>
      <pc:sldChg chg="modTransition">
        <pc:chgData name="Chetna Nain" userId="95ac101b7a32dd1a" providerId="LiveId" clId="{9FF00438-B6CC-4614-A6C0-4648907C246B}" dt="2024-04-13T05:57:29.413" v="216"/>
        <pc:sldMkLst>
          <pc:docMk/>
          <pc:sldMk cId="2149775957" sldId="277"/>
        </pc:sldMkLst>
      </pc:sldChg>
      <pc:sldChg chg="modSp mod modTransition">
        <pc:chgData name="Chetna Nain" userId="95ac101b7a32dd1a" providerId="LiveId" clId="{9FF00438-B6CC-4614-A6C0-4648907C246B}" dt="2024-04-13T05:57:43.551" v="217"/>
        <pc:sldMkLst>
          <pc:docMk/>
          <pc:sldMk cId="733548582" sldId="279"/>
        </pc:sldMkLst>
        <pc:spChg chg="mod">
          <ac:chgData name="Chetna Nain" userId="95ac101b7a32dd1a" providerId="LiveId" clId="{9FF00438-B6CC-4614-A6C0-4648907C246B}" dt="2024-04-13T05:47:22.424" v="112" actId="14100"/>
          <ac:spMkLst>
            <pc:docMk/>
            <pc:sldMk cId="733548582" sldId="279"/>
            <ac:spMk id="4" creationId="{00000000-0000-0000-0000-000000000000}"/>
          </ac:spMkLst>
        </pc:spChg>
        <pc:spChg chg="mod">
          <ac:chgData name="Chetna Nain" userId="95ac101b7a32dd1a" providerId="LiveId" clId="{9FF00438-B6CC-4614-A6C0-4648907C246B}" dt="2024-04-13T05:46:44.280" v="105" actId="2711"/>
          <ac:spMkLst>
            <pc:docMk/>
            <pc:sldMk cId="733548582" sldId="279"/>
            <ac:spMk id="22" creationId="{92A1043A-A853-A0A0-9BDB-8044C4B79B02}"/>
          </ac:spMkLst>
        </pc:spChg>
        <pc:picChg chg="mod">
          <ac:chgData name="Chetna Nain" userId="95ac101b7a32dd1a" providerId="LiveId" clId="{9FF00438-B6CC-4614-A6C0-4648907C246B}" dt="2024-04-13T05:46:33.283" v="104" actId="14100"/>
          <ac:picMkLst>
            <pc:docMk/>
            <pc:sldMk cId="733548582" sldId="279"/>
            <ac:picMk id="5" creationId="{7F3F4F1C-E1F9-F2A0-5248-F41BA50F0F86}"/>
          </ac:picMkLst>
        </pc:picChg>
        <pc:picChg chg="mod">
          <ac:chgData name="Chetna Nain" userId="95ac101b7a32dd1a" providerId="LiveId" clId="{9FF00438-B6CC-4614-A6C0-4648907C246B}" dt="2024-04-13T05:47:38.144" v="114" actId="1076"/>
          <ac:picMkLst>
            <pc:docMk/>
            <pc:sldMk cId="733548582" sldId="279"/>
            <ac:picMk id="6" creationId="{BF40F487-88B4-1E3C-C531-087F8E506D51}"/>
          </ac:picMkLst>
        </pc:picChg>
      </pc:sldChg>
      <pc:sldChg chg="modTransition">
        <pc:chgData name="Chetna Nain" userId="95ac101b7a32dd1a" providerId="LiveId" clId="{9FF00438-B6CC-4614-A6C0-4648907C246B}" dt="2024-04-13T05:56:54.851" v="211"/>
        <pc:sldMkLst>
          <pc:docMk/>
          <pc:sldMk cId="2346558536" sldId="285"/>
        </pc:sldMkLst>
      </pc:sldChg>
      <pc:sldChg chg="modTransition">
        <pc:chgData name="Chetna Nain" userId="95ac101b7a32dd1a" providerId="LiveId" clId="{9FF00438-B6CC-4614-A6C0-4648907C246B}" dt="2024-04-13T05:55:53.108" v="198"/>
        <pc:sldMkLst>
          <pc:docMk/>
          <pc:sldMk cId="802273764" sldId="286"/>
        </pc:sldMkLst>
      </pc:sldChg>
      <pc:sldChg chg="modSp mod">
        <pc:chgData name="Chetna Nain" userId="95ac101b7a32dd1a" providerId="LiveId" clId="{9FF00438-B6CC-4614-A6C0-4648907C246B}" dt="2024-04-13T05:44:20.967" v="10" actId="1076"/>
        <pc:sldMkLst>
          <pc:docMk/>
          <pc:sldMk cId="512149879" sldId="288"/>
        </pc:sldMkLst>
        <pc:picChg chg="mod">
          <ac:chgData name="Chetna Nain" userId="95ac101b7a32dd1a" providerId="LiveId" clId="{9FF00438-B6CC-4614-A6C0-4648907C246B}" dt="2024-04-13T05:44:20.967" v="10" actId="1076"/>
          <ac:picMkLst>
            <pc:docMk/>
            <pc:sldMk cId="512149879" sldId="288"/>
            <ac:picMk id="4" creationId="{4C3274C9-30B9-5BED-6A21-6395077035D0}"/>
          </ac:picMkLst>
        </pc:picChg>
      </pc:sldChg>
      <pc:sldChg chg="modSp mod">
        <pc:chgData name="Chetna Nain" userId="95ac101b7a32dd1a" providerId="LiveId" clId="{9FF00438-B6CC-4614-A6C0-4648907C246B}" dt="2024-04-13T05:44:01.912" v="8" actId="1076"/>
        <pc:sldMkLst>
          <pc:docMk/>
          <pc:sldMk cId="815697787" sldId="289"/>
        </pc:sldMkLst>
        <pc:picChg chg="mod">
          <ac:chgData name="Chetna Nain" userId="95ac101b7a32dd1a" providerId="LiveId" clId="{9FF00438-B6CC-4614-A6C0-4648907C246B}" dt="2024-04-13T05:44:01.912" v="8" actId="1076"/>
          <ac:picMkLst>
            <pc:docMk/>
            <pc:sldMk cId="815697787" sldId="289"/>
            <ac:picMk id="8" creationId="{CD8BCC44-0F6E-634B-7FC4-C42A8283AD37}"/>
          </ac:picMkLst>
        </pc:picChg>
      </pc:sldChg>
      <pc:sldChg chg="modSp mod">
        <pc:chgData name="Chetna Nain" userId="95ac101b7a32dd1a" providerId="LiveId" clId="{9FF00438-B6CC-4614-A6C0-4648907C246B}" dt="2024-04-13T05:44:33.617" v="11" actId="1076"/>
        <pc:sldMkLst>
          <pc:docMk/>
          <pc:sldMk cId="1796968082" sldId="290"/>
        </pc:sldMkLst>
        <pc:picChg chg="mod">
          <ac:chgData name="Chetna Nain" userId="95ac101b7a32dd1a" providerId="LiveId" clId="{9FF00438-B6CC-4614-A6C0-4648907C246B}" dt="2024-04-13T05:44:33.617" v="11" actId="1076"/>
          <ac:picMkLst>
            <pc:docMk/>
            <pc:sldMk cId="1796968082" sldId="290"/>
            <ac:picMk id="4" creationId="{21238F1F-FE04-1206-5AA4-7C58896B6082}"/>
          </ac:picMkLst>
        </pc:picChg>
      </pc:sldChg>
      <pc:sldChg chg="modSp mod">
        <pc:chgData name="Chetna Nain" userId="95ac101b7a32dd1a" providerId="LiveId" clId="{9FF00438-B6CC-4614-A6C0-4648907C246B}" dt="2024-04-13T05:44:13.865" v="9" actId="1076"/>
        <pc:sldMkLst>
          <pc:docMk/>
          <pc:sldMk cId="824583877" sldId="291"/>
        </pc:sldMkLst>
        <pc:picChg chg="mod">
          <ac:chgData name="Chetna Nain" userId="95ac101b7a32dd1a" providerId="LiveId" clId="{9FF00438-B6CC-4614-A6C0-4648907C246B}" dt="2024-04-13T05:44:13.865" v="9" actId="1076"/>
          <ac:picMkLst>
            <pc:docMk/>
            <pc:sldMk cId="824583877" sldId="291"/>
            <ac:picMk id="4" creationId="{C5E3C07C-9A8F-A058-888E-2C9D24796A45}"/>
          </ac:picMkLst>
        </pc:picChg>
      </pc:sldChg>
      <pc:sldChg chg="modSp mod modTransition">
        <pc:chgData name="Chetna Nain" userId="95ac101b7a32dd1a" providerId="LiveId" clId="{9FF00438-B6CC-4614-A6C0-4648907C246B}" dt="2024-04-13T05:59:13.512" v="223"/>
        <pc:sldMkLst>
          <pc:docMk/>
          <pc:sldMk cId="1282571372" sldId="292"/>
        </pc:sldMkLst>
        <pc:picChg chg="mod">
          <ac:chgData name="Chetna Nain" userId="95ac101b7a32dd1a" providerId="LiveId" clId="{9FF00438-B6CC-4614-A6C0-4648907C246B}" dt="2024-04-13T05:43:50.171" v="7" actId="1076"/>
          <ac:picMkLst>
            <pc:docMk/>
            <pc:sldMk cId="1282571372" sldId="292"/>
            <ac:picMk id="8" creationId="{DD9CCEB6-3A04-AC65-34ED-E8EF428EC943}"/>
          </ac:picMkLst>
        </pc:picChg>
      </pc:sldChg>
      <pc:sldChg chg="modTransition">
        <pc:chgData name="Chetna Nain" userId="95ac101b7a32dd1a" providerId="LiveId" clId="{9FF00438-B6CC-4614-A6C0-4648907C246B}" dt="2024-04-13T05:53:06.352" v="160"/>
        <pc:sldMkLst>
          <pc:docMk/>
          <pc:sldMk cId="2198438851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CD181-D7A2-413D-A139-C361CD77E977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478AD-9B36-4DB7-9D93-E265ED37A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42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66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87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6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72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65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97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7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5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42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25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59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144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7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849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PEP stands for Python Enhancement Proposal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6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61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E50F-EF8C-E307-A010-B6594B459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20210E-DD04-5A1E-E28E-16B4F147F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C4EC7-E29C-114A-89A2-DE364F11D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4B225-5EB8-0AEE-E7F5-8640920D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F8BC3-1492-1266-F845-5520EA89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3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949A-F330-BFCB-0E0A-1CE77350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94DBE-B5E3-1F3D-4477-56CD14116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A31D9-A3B4-CD6E-D4BD-46F54B48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D2DA1-67E7-37D1-1A6B-DABF66A0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24279-E9CD-6325-B425-A28F5EF6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9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D37FF-13E6-1B61-9330-7B7A6C8E9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30758-7283-D24A-95C0-35D771F06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857ED-2AB3-D35C-DC06-0A59812DB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06E27-4262-CEFD-78D0-1BE17525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F2DBB-1B8C-F01E-A682-54A4F525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4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BCDE-760D-4EAF-97C6-A942F30E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261B2-6CFB-B8DA-D1E3-63DF4A786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22449-5A49-2584-C99A-F3527983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01AC2-BC76-2B8D-9430-7DA0218C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9500E-B840-A5A6-70A6-0C6ACF6A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9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B5E8-1D2C-1D3D-45B9-ED5E8598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44BC9-26DB-B402-B1CF-0EAE00CC3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698B4-EB1B-C2CF-9E85-A4C8D875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19DF3-A509-FDE0-BE4E-30B7F5027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56696-D900-F0F9-B011-9FB00974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AA30-1873-F100-17BC-DFC3F154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E2067-88C4-38DE-BAFA-51C766E33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0AB7F-F429-39F2-2284-6EBA8C250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6F0A4-5A37-B0AE-A9AD-D5AE1300A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1B5AE-4B42-C6A4-AF3B-AC755709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CD211-41A8-1CB3-B21C-ADA770F7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7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7FBD-45AD-8CFA-BF37-B3354682E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138D-8CA5-7C62-943E-2360BBC47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485E1-D343-07EE-DB02-FE7AE4E16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DD7BBF-5787-DF64-6323-5ECCDF2FB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847E62-845F-1DD7-6FF3-EF167DB291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44DDF-781F-9612-3F23-6F948F93B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5C1E1-69C1-D6BB-CC24-6F02DB5BF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2558DD-1D02-5EDC-6C6D-291738BC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25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F434-1B31-CBDD-3511-FA1C927B3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DA3330-F9D0-6707-AC9D-99376FFF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22B02-1253-0C71-10C9-24999184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812CA-AC37-D87D-B444-510BE20C7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9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C9768-E782-0F1E-B826-CEB2ECFC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A860DF-30A3-2465-FCC7-9308B78E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85D31-DDF0-C67C-009D-45940665E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09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6342C-EF1C-A03B-1BB3-A0ADC2D0A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5948A-DDA7-ABCE-C25A-CBCD0163D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BC598C-62C2-967C-3DF0-03181569C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FAB65-4CEA-0259-C431-72163A92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9D20E-EE89-0B2A-E03A-6AEAB815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EDDF9-8AD9-4FA0-BA7F-2F1EE6A9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78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0D481-8DF7-5125-E7BA-89A0CCFB9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32C2B1-7880-65C3-5396-8AACE7636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A73FF-FD09-F00C-4A50-D218EB6F0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3881F-5867-E523-34F1-BC5ACE5D4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BD9EF-8AB8-E703-7BC9-7D9E66908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AF2E8-8220-B61C-0C12-F3E6DCC0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9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C26DAA-3095-8259-D64F-97EDC3432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9AC99-B05F-9879-29CD-6C9B11572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59590-8731-C0E3-6EF2-73D5F92540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C4D4D2-FEDB-46DF-BF32-466432C7631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369E2-1588-4F6B-4E64-E1C1261D9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0A065-2F7E-32F3-FA89-63C06F0EC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68395A-7B04-4516-BABF-0617316CB1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00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hyperlink" Target="https://openmind.streamlit.ap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s://github.com/OpenMinds-LCIT/cardiovascular-disease-predic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hyperlink" Target="https://www.kaggle.com/datasets/sulianova/cardiovascular-disease-dataset/discuss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333" y="2231231"/>
            <a:ext cx="6231334" cy="23955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6287"/>
              </a:lnSpc>
            </a:pPr>
            <a:r>
              <a:rPr lang="en-US" sz="6000" b="1" kern="0" spc="-29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Cardiovascular Diseases</a:t>
            </a:r>
          </a:p>
          <a:p>
            <a:pPr>
              <a:lnSpc>
                <a:spcPts val="6287"/>
              </a:lnSpc>
            </a:pPr>
            <a:r>
              <a:rPr lang="en-US" sz="6000" b="1" kern="0" spc="-29">
                <a:solidFill>
                  <a:srgbClr val="000000"/>
                </a:solidFill>
                <a:latin typeface="adonis-web"/>
                <a:ea typeface="adonis-web"/>
              </a:rPr>
              <a:t>Prediction</a:t>
            </a:r>
            <a:endParaRPr lang="en-US" sz="6000"/>
          </a:p>
        </p:txBody>
      </p:sp>
      <p:sp>
        <p:nvSpPr>
          <p:cNvPr id="7" name="Shape 3"/>
          <p:cNvSpPr/>
          <p:nvPr/>
        </p:nvSpPr>
        <p:spPr>
          <a:xfrm>
            <a:off x="694333" y="5165824"/>
            <a:ext cx="296168" cy="296168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D47189C-3B8A-2EFF-E929-0C2324B28341}"/>
              </a:ext>
            </a:extLst>
          </p:cNvPr>
          <p:cNvSpPr/>
          <p:nvPr/>
        </p:nvSpPr>
        <p:spPr>
          <a:xfrm>
            <a:off x="694333" y="4517586"/>
            <a:ext cx="4056052" cy="93809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6287"/>
              </a:lnSpc>
            </a:pPr>
            <a:r>
              <a:rPr lang="en-US" sz="3200" b="1" kern="0" spc="-29">
                <a:solidFill>
                  <a:srgbClr val="000000"/>
                </a:solidFill>
                <a:ea typeface="adonis-web"/>
              </a:rPr>
              <a:t>Group C</a:t>
            </a:r>
            <a:endParaRPr lang="en-US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8389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244588" y="590332"/>
            <a:ext cx="6266826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4000" b="1" kern="0" spc="-29" dirty="0">
                <a:solidFill>
                  <a:srgbClr val="000000"/>
                </a:solidFill>
                <a:latin typeface="adonis-web"/>
                <a:ea typeface="adonis-web"/>
              </a:rPr>
              <a:t> Model Selection and Metrics </a:t>
            </a:r>
            <a:endParaRPr lang="en-US" sz="4000" b="1" kern="0" spc="-29" dirty="0">
              <a:solidFill>
                <a:srgbClr val="000000"/>
              </a:solidFill>
              <a:latin typeface="adonis-web"/>
              <a:ea typeface="adonis-web" pitchFamily="34" charset="-122"/>
            </a:endParaRPr>
          </a:p>
          <a:p>
            <a:pPr>
              <a:lnSpc>
                <a:spcPts val="4556"/>
              </a:lnSpc>
            </a:pPr>
            <a:endParaRPr lang="en-US" sz="3645"/>
          </a:p>
        </p:txBody>
      </p:sp>
      <p:sp>
        <p:nvSpPr>
          <p:cNvPr id="5" name="Text 2"/>
          <p:cNvSpPr/>
          <p:nvPr/>
        </p:nvSpPr>
        <p:spPr>
          <a:xfrm>
            <a:off x="1956991" y="1858963"/>
            <a:ext cx="3913088" cy="17770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</a:pPr>
            <a:endParaRPr lang="en-US" sz="1450" kern="0" spc="-29">
              <a:solidFill>
                <a:srgbClr val="272525"/>
              </a:solidFill>
              <a:highlight>
                <a:srgbClr val="FF0000"/>
              </a:highlight>
              <a:latin typeface="Source Sans Pro"/>
              <a:ea typeface="Source Sans Pro"/>
            </a:endParaRPr>
          </a:p>
        </p:txBody>
      </p:sp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1F2D0D2-A82C-F1DB-2A94-FA0FBC758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60" y="4631803"/>
            <a:ext cx="11909879" cy="1481335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068D82E6-226E-0397-665C-4D38728D3030}"/>
              </a:ext>
            </a:extLst>
          </p:cNvPr>
          <p:cNvSpPr/>
          <p:nvPr/>
        </p:nvSpPr>
        <p:spPr>
          <a:xfrm>
            <a:off x="721249" y="1714327"/>
            <a:ext cx="7790158" cy="22889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cs typeface="Arial"/>
              </a:rPr>
              <a:t>Utilized benchmarking and profiling to identify the most computationally efficient models.</a:t>
            </a:r>
            <a:endParaRPr lang="en-US" dirty="0"/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Aptos" panose="02110004020202020204"/>
                <a:cs typeface="Arial"/>
              </a:rPr>
              <a:t>Evaluate models against specific performance</a:t>
            </a:r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cs typeface="Arial"/>
              </a:rPr>
              <a:t>Found Boosting Classifiers performed better against unscaled data and larger datasets</a:t>
            </a:r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cs typeface="Arial"/>
              </a:rPr>
              <a:t>Selected XGBoost for higher interpretability with feature importance scores</a:t>
            </a:r>
          </a:p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endParaRPr lang="en-US" sz="1450"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8389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19678" y="712193"/>
            <a:ext cx="4222985" cy="56709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4000" b="1" kern="0" spc="-29">
                <a:solidFill>
                  <a:srgbClr val="000000"/>
                </a:solidFill>
                <a:latin typeface="adonis-web"/>
                <a:ea typeface="adonis-web"/>
              </a:rPr>
              <a:t>Model Tuning</a:t>
            </a:r>
          </a:p>
          <a:p>
            <a:pPr>
              <a:lnSpc>
                <a:spcPts val="4556"/>
              </a:lnSpc>
            </a:pPr>
            <a:endParaRPr lang="en-US" sz="3645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AD0282E3-5368-1721-907D-F483BF1C5DE5}"/>
              </a:ext>
            </a:extLst>
          </p:cNvPr>
          <p:cNvSpPr/>
          <p:nvPr/>
        </p:nvSpPr>
        <p:spPr>
          <a:xfrm>
            <a:off x="818179" y="1927353"/>
            <a:ext cx="5645442" cy="25417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Arial"/>
                <a:cs typeface="Arial"/>
              </a:rPr>
              <a:t>Iteratively refined parameters for better metrics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endParaRPr lang="en-US" sz="1500" b="1" dirty="0">
              <a:solidFill>
                <a:srgbClr val="272525"/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Arial"/>
                <a:cs typeface="Arial"/>
              </a:rPr>
              <a:t>Duplication of the data.</a:t>
            </a:r>
            <a:endParaRPr lang="en-US" sz="15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endParaRPr lang="en-US" sz="1500" b="1" dirty="0">
              <a:solidFill>
                <a:srgbClr val="272525"/>
              </a:solidFill>
              <a:latin typeface="Arial"/>
              <a:cs typeface="Arial"/>
            </a:endParaRPr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cs typeface="Arial"/>
              </a:rPr>
              <a:t>Employed cross-validation techniques like Random </a:t>
            </a:r>
            <a:r>
              <a:rPr lang="en-US" sz="1500" b="1" dirty="0" err="1">
                <a:solidFill>
                  <a:srgbClr val="272525"/>
                </a:solidFill>
                <a:cs typeface="Arial"/>
              </a:rPr>
              <a:t>SearchCV</a:t>
            </a:r>
            <a:r>
              <a:rPr lang="en-US" sz="1500" b="1" dirty="0">
                <a:solidFill>
                  <a:srgbClr val="272525"/>
                </a:solidFill>
                <a:cs typeface="Arial"/>
              </a:rPr>
              <a:t> for generalization</a:t>
            </a:r>
            <a:endParaRPr lang="en-US" dirty="0"/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endParaRPr lang="en-US" sz="1500" b="1" dirty="0">
              <a:solidFill>
                <a:srgbClr val="272525"/>
              </a:solidFill>
              <a:latin typeface="Aptos" panose="02110004020202020204"/>
              <a:cs typeface="Arial"/>
            </a:endParaRPr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Aptos" panose="02110004020202020204"/>
                <a:cs typeface="Arial"/>
              </a:rPr>
              <a:t>Implemented LIME for checking wrongly predicted values</a:t>
            </a:r>
          </a:p>
          <a:p>
            <a:pPr>
              <a:lnSpc>
                <a:spcPts val="2332"/>
              </a:lnSpc>
            </a:pPr>
            <a:endParaRPr lang="en-US" sz="1450" dirty="0">
              <a:solidFill>
                <a:srgbClr val="000000"/>
              </a:solidFill>
              <a:latin typeface="Aptos" panose="02110004020202020204"/>
              <a:cs typeface="Arial"/>
            </a:endParaRPr>
          </a:p>
        </p:txBody>
      </p:sp>
      <p:pic>
        <p:nvPicPr>
          <p:cNvPr id="21" name="Picture 20" descr="preencoded.png">
            <a:extLst>
              <a:ext uri="{FF2B5EF4-FFF2-40B4-BE49-F238E27FC236}">
                <a16:creationId xmlns:a16="http://schemas.microsoft.com/office/drawing/2014/main" id="{29FA279B-C511-E37F-959C-5D150F09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-9525"/>
            <a:ext cx="4629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5950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336078" y="1150805"/>
            <a:ext cx="6375400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3600" b="1" kern="0" spc="-29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Analysis and Insights (Model Explainers)​</a:t>
            </a:r>
          </a:p>
          <a:p>
            <a:pPr>
              <a:lnSpc>
                <a:spcPts val="4556"/>
              </a:lnSpc>
            </a:pPr>
            <a:endParaRPr lang="en-US" sz="3645"/>
          </a:p>
        </p:txBody>
      </p:sp>
      <p:sp>
        <p:nvSpPr>
          <p:cNvPr id="5" name="Shape 2"/>
          <p:cNvSpPr/>
          <p:nvPr/>
        </p:nvSpPr>
        <p:spPr>
          <a:xfrm>
            <a:off x="1540641" y="2550364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671708" y="2553668"/>
            <a:ext cx="15438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187"/>
          </a:p>
        </p:txBody>
      </p:sp>
      <p:sp>
        <p:nvSpPr>
          <p:cNvPr id="7" name="Text 4"/>
          <p:cNvSpPr/>
          <p:nvPr/>
        </p:nvSpPr>
        <p:spPr>
          <a:xfrm>
            <a:off x="2260238" y="2582539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ROC Curve</a:t>
            </a:r>
            <a:endParaRPr lang="en-US" sz="1822"/>
          </a:p>
        </p:txBody>
      </p:sp>
      <p:sp>
        <p:nvSpPr>
          <p:cNvPr id="8" name="Text 5"/>
          <p:cNvSpPr/>
          <p:nvPr/>
        </p:nvSpPr>
        <p:spPr>
          <a:xfrm>
            <a:off x="2260237" y="2967176"/>
            <a:ext cx="3444677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Graph showing true positive rate against false positive rate.</a:t>
            </a:r>
            <a:endParaRPr lang="en-US" sz="1458"/>
          </a:p>
        </p:txBody>
      </p:sp>
      <p:sp>
        <p:nvSpPr>
          <p:cNvPr id="9" name="Shape 6"/>
          <p:cNvSpPr/>
          <p:nvPr/>
        </p:nvSpPr>
        <p:spPr>
          <a:xfrm>
            <a:off x="1538015" y="4082220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669083" y="4085523"/>
            <a:ext cx="15438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187"/>
          </a:p>
        </p:txBody>
      </p:sp>
      <p:sp>
        <p:nvSpPr>
          <p:cNvPr id="11" name="Text 8"/>
          <p:cNvSpPr/>
          <p:nvPr/>
        </p:nvSpPr>
        <p:spPr>
          <a:xfrm>
            <a:off x="2257611" y="408297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Confusion Matrix</a:t>
            </a:r>
            <a:endParaRPr lang="en-US" sz="1822"/>
          </a:p>
        </p:txBody>
      </p:sp>
      <p:sp>
        <p:nvSpPr>
          <p:cNvPr id="12" name="Text 9"/>
          <p:cNvSpPr/>
          <p:nvPr/>
        </p:nvSpPr>
        <p:spPr>
          <a:xfrm>
            <a:off x="2257610" y="4499032"/>
            <a:ext cx="5161036" cy="9379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</a:pPr>
            <a:r>
              <a:rPr lang="en-US" sz="1450" dirty="0"/>
              <a:t>Matrix showing the counts of true positives, false positives, true negative, and false negative predictions made by a classification model.</a:t>
            </a: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14F8160A-C414-F538-8A61-3411B8BE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375" y="2245099"/>
            <a:ext cx="3913088" cy="39130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567698" y="325088"/>
            <a:ext cx="2962683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3600" b="1" kern="0" spc="-29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​ROC Curve</a:t>
            </a:r>
            <a:endParaRPr lang="en-US" sz="3600" b="1" kern="0" spc="-29">
              <a:solidFill>
                <a:srgbClr val="000000"/>
              </a:solidFill>
              <a:latin typeface="adonis-web"/>
              <a:ea typeface="adonis-web" pitchFamily="34" charset="-122"/>
              <a:cs typeface="adonis-web" pitchFamily="34" charset="-120"/>
            </a:endParaRPr>
          </a:p>
          <a:p>
            <a:pPr>
              <a:lnSpc>
                <a:spcPts val="4556"/>
              </a:lnSpc>
            </a:pPr>
            <a:endParaRPr lang="en-US" sz="3645"/>
          </a:p>
        </p:txBody>
      </p:sp>
      <p:pic>
        <p:nvPicPr>
          <p:cNvPr id="21" name="Picture 20" descr="A graph of a curve&#10;&#10;Description automatically generated">
            <a:extLst>
              <a:ext uri="{FF2B5EF4-FFF2-40B4-BE49-F238E27FC236}">
                <a16:creationId xmlns:a16="http://schemas.microsoft.com/office/drawing/2014/main" id="{EAF9823F-9DCD-7917-BED3-8A77FD787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" y="1172959"/>
            <a:ext cx="5762217" cy="4583723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92A1043A-A853-A0A0-9BDB-8044C4B79B02}"/>
              </a:ext>
            </a:extLst>
          </p:cNvPr>
          <p:cNvSpPr/>
          <p:nvPr/>
        </p:nvSpPr>
        <p:spPr>
          <a:xfrm>
            <a:off x="7223378" y="325893"/>
            <a:ext cx="3835401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3600" b="1" kern="0" spc="-29">
                <a:solidFill>
                  <a:srgbClr val="000000"/>
                </a:solidFill>
                <a:ea typeface="adonis-web"/>
              </a:rPr>
              <a:t>Confusion Matrix</a:t>
            </a:r>
            <a:endParaRPr lang="en-US"/>
          </a:p>
          <a:p>
            <a:pPr>
              <a:lnSpc>
                <a:spcPts val="4556"/>
              </a:lnSpc>
            </a:pPr>
            <a:endParaRPr lang="en-US" sz="3645"/>
          </a:p>
        </p:txBody>
      </p:sp>
      <p:pic>
        <p:nvPicPr>
          <p:cNvPr id="23" name="Picture 22" descr="A yellow and purple squares with black numbers&#10;&#10;Description automatically generated">
            <a:extLst>
              <a:ext uri="{FF2B5EF4-FFF2-40B4-BE49-F238E27FC236}">
                <a16:creationId xmlns:a16="http://schemas.microsoft.com/office/drawing/2014/main" id="{2E73941F-A1A3-8931-A209-A5FAB973B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07" y="1172959"/>
            <a:ext cx="5736167" cy="45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7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931352" y="968911"/>
            <a:ext cx="6375400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3600" b="1" kern="0" spc="-29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Analysis and Insights (Model Explainers)​</a:t>
            </a:r>
          </a:p>
          <a:p>
            <a:pPr>
              <a:lnSpc>
                <a:spcPts val="4556"/>
              </a:lnSpc>
            </a:pPr>
            <a:endParaRPr lang="en-US" sz="3645"/>
          </a:p>
        </p:txBody>
      </p:sp>
      <p:sp>
        <p:nvSpPr>
          <p:cNvPr id="5" name="Shape 2"/>
          <p:cNvSpPr/>
          <p:nvPr/>
        </p:nvSpPr>
        <p:spPr>
          <a:xfrm>
            <a:off x="1436896" y="2645754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67964" y="2680480"/>
            <a:ext cx="15438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187"/>
          </a:p>
        </p:txBody>
      </p:sp>
      <p:sp>
        <p:nvSpPr>
          <p:cNvPr id="7" name="Text 4"/>
          <p:cNvSpPr/>
          <p:nvPr/>
        </p:nvSpPr>
        <p:spPr>
          <a:xfrm>
            <a:off x="2038658" y="270935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ROC Curve</a:t>
            </a:r>
            <a:endParaRPr lang="en-US" sz="1822"/>
          </a:p>
        </p:txBody>
      </p:sp>
      <p:sp>
        <p:nvSpPr>
          <p:cNvPr id="8" name="Text 5"/>
          <p:cNvSpPr/>
          <p:nvPr/>
        </p:nvSpPr>
        <p:spPr>
          <a:xfrm>
            <a:off x="2038657" y="3109700"/>
            <a:ext cx="3444677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Graph showing true positive rate against false positive rate.</a:t>
            </a:r>
            <a:endParaRPr lang="en-US" sz="1458"/>
          </a:p>
        </p:txBody>
      </p:sp>
      <p:sp>
        <p:nvSpPr>
          <p:cNvPr id="9" name="Shape 6"/>
          <p:cNvSpPr/>
          <p:nvPr/>
        </p:nvSpPr>
        <p:spPr>
          <a:xfrm>
            <a:off x="5668476" y="2645754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799545" y="2680480"/>
            <a:ext cx="15438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187"/>
          </a:p>
        </p:txBody>
      </p:sp>
      <p:sp>
        <p:nvSpPr>
          <p:cNvPr id="11" name="Text 8"/>
          <p:cNvSpPr/>
          <p:nvPr/>
        </p:nvSpPr>
        <p:spPr>
          <a:xfrm>
            <a:off x="6270238" y="2709352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Confusion Matrix</a:t>
            </a:r>
            <a:endParaRPr lang="en-US" sz="1822"/>
          </a:p>
        </p:txBody>
      </p:sp>
      <p:sp>
        <p:nvSpPr>
          <p:cNvPr id="12" name="Text 9"/>
          <p:cNvSpPr/>
          <p:nvPr/>
        </p:nvSpPr>
        <p:spPr>
          <a:xfrm>
            <a:off x="6270237" y="3109700"/>
            <a:ext cx="5161036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/>
              <a:t>Matrix showing the counts of true positive, false positive, true negative, and false negative predictions made by a classification model.</a:t>
            </a:r>
          </a:p>
        </p:txBody>
      </p:sp>
      <p:sp>
        <p:nvSpPr>
          <p:cNvPr id="13" name="Shape 10"/>
          <p:cNvSpPr/>
          <p:nvPr/>
        </p:nvSpPr>
        <p:spPr>
          <a:xfrm>
            <a:off x="1436896" y="4031839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567964" y="4066566"/>
            <a:ext cx="15438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187"/>
          </a:p>
        </p:txBody>
      </p:sp>
      <p:sp>
        <p:nvSpPr>
          <p:cNvPr id="15" name="Text 12"/>
          <p:cNvSpPr/>
          <p:nvPr/>
        </p:nvSpPr>
        <p:spPr>
          <a:xfrm>
            <a:off x="2038658" y="4095438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78"/>
              </a:lnSpc>
            </a:pPr>
            <a:r>
              <a:rPr lang="en-US" b="1" kern="0" spc="-29" dirty="0">
                <a:solidFill>
                  <a:srgbClr val="272525"/>
                </a:solidFill>
                <a:latin typeface="adonis-web"/>
                <a:ea typeface="adonis-web"/>
              </a:rPr>
              <a:t>Feature Importance</a:t>
            </a:r>
            <a:endParaRPr lang="en-US" sz="1822" dirty="0" err="1"/>
          </a:p>
        </p:txBody>
      </p:sp>
      <p:sp>
        <p:nvSpPr>
          <p:cNvPr id="16" name="Text 13"/>
          <p:cNvSpPr/>
          <p:nvPr/>
        </p:nvSpPr>
        <p:spPr>
          <a:xfrm>
            <a:off x="2038657" y="4495787"/>
            <a:ext cx="3444677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/>
              <a:t>Ranking or score indicating the relative importance of features in influencing model predictions.</a:t>
            </a:r>
          </a:p>
        </p:txBody>
      </p:sp>
      <p:sp>
        <p:nvSpPr>
          <p:cNvPr id="17" name="Shape 14"/>
          <p:cNvSpPr/>
          <p:nvPr/>
        </p:nvSpPr>
        <p:spPr>
          <a:xfrm>
            <a:off x="5668476" y="4031839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5799545" y="4066566"/>
            <a:ext cx="15438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187"/>
          </a:p>
        </p:txBody>
      </p:sp>
      <p:sp>
        <p:nvSpPr>
          <p:cNvPr id="19" name="Text 16"/>
          <p:cNvSpPr/>
          <p:nvPr/>
        </p:nvSpPr>
        <p:spPr>
          <a:xfrm>
            <a:off x="6270238" y="4095438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Permutation Analysis​</a:t>
            </a:r>
            <a:endParaRPr lang="en-US" sz="1822"/>
          </a:p>
        </p:txBody>
      </p:sp>
      <p:sp>
        <p:nvSpPr>
          <p:cNvPr id="20" name="Text 17"/>
          <p:cNvSpPr/>
          <p:nvPr/>
        </p:nvSpPr>
        <p:spPr>
          <a:xfrm>
            <a:off x="6270237" y="4495787"/>
            <a:ext cx="3444677" cy="5923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kern="0" spc="-29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Technique evaluating feature importance by randomly shuffling feature values to measure their impact on model performance.</a:t>
            </a:r>
            <a:endParaRPr lang="en-US" sz="1458"/>
          </a:p>
        </p:txBody>
      </p:sp>
    </p:spTree>
    <p:extLst>
      <p:ext uri="{BB962C8B-B14F-4D97-AF65-F5344CB8AC3E}">
        <p14:creationId xmlns:p14="http://schemas.microsoft.com/office/powerpoint/2010/main" val="30228431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43604" y="325893"/>
            <a:ext cx="5628545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3600" b="1" kern="0" spc="-29" dirty="0">
                <a:solidFill>
                  <a:srgbClr val="000000"/>
                </a:solidFill>
                <a:latin typeface="Aptos Bold" panose="020B0004020202020204" pitchFamily="34" charset="0"/>
                <a:ea typeface="adonis-web"/>
                <a:cs typeface="adonis-web" pitchFamily="34" charset="-120"/>
              </a:rPr>
              <a:t>​Feature Important Analysis</a:t>
            </a:r>
            <a:endParaRPr lang="en-US" sz="3600" b="1" kern="0" spc="-29" dirty="0">
              <a:solidFill>
                <a:srgbClr val="000000"/>
              </a:solidFill>
              <a:latin typeface="Aptos Bold" panose="020B0004020202020204" pitchFamily="34" charset="0"/>
              <a:ea typeface="adonis-web" pitchFamily="34" charset="-122"/>
              <a:cs typeface="adonis-web" pitchFamily="34" charset="-120"/>
            </a:endParaRPr>
          </a:p>
          <a:p>
            <a:pPr>
              <a:lnSpc>
                <a:spcPts val="4556"/>
              </a:lnSpc>
            </a:pPr>
            <a:endParaRPr lang="en-US" sz="3645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92A1043A-A853-A0A0-9BDB-8044C4B79B02}"/>
              </a:ext>
            </a:extLst>
          </p:cNvPr>
          <p:cNvSpPr/>
          <p:nvPr/>
        </p:nvSpPr>
        <p:spPr>
          <a:xfrm>
            <a:off x="6807027" y="325893"/>
            <a:ext cx="4833071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3600" b="1" kern="0" spc="-29" dirty="0">
                <a:solidFill>
                  <a:srgbClr val="000000"/>
                </a:solidFill>
                <a:latin typeface="Aptos Bold" panose="020B0004020202020204" pitchFamily="34" charset="0"/>
                <a:ea typeface="adonis-web"/>
              </a:rPr>
              <a:t>Permutation Analysis</a:t>
            </a:r>
            <a:endParaRPr lang="en-US" dirty="0">
              <a:latin typeface="Aptos Bold" panose="020B0004020202020204" pitchFamily="34" charset="0"/>
            </a:endParaRPr>
          </a:p>
          <a:p>
            <a:pPr>
              <a:lnSpc>
                <a:spcPts val="4556"/>
              </a:lnSpc>
            </a:pPr>
            <a:endParaRPr lang="en-US" sz="3645" dirty="0"/>
          </a:p>
        </p:txBody>
      </p:sp>
      <p:pic>
        <p:nvPicPr>
          <p:cNvPr id="5" name="Picture 4" descr="A graph with blue bars&#10;&#10;Description automatically generated">
            <a:extLst>
              <a:ext uri="{FF2B5EF4-FFF2-40B4-BE49-F238E27FC236}">
                <a16:creationId xmlns:a16="http://schemas.microsoft.com/office/drawing/2014/main" id="{7F3F4F1C-E1F9-F2A0-5248-F41BA50F0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" y="1234961"/>
            <a:ext cx="5764882" cy="4440417"/>
          </a:xfrm>
          <a:prstGeom prst="rect">
            <a:avLst/>
          </a:prstGeom>
        </p:spPr>
      </p:pic>
      <p:pic>
        <p:nvPicPr>
          <p:cNvPr id="6" name="Picture 5" descr="A graph with a bar graph&#10;&#10;Description automatically generated">
            <a:extLst>
              <a:ext uri="{FF2B5EF4-FFF2-40B4-BE49-F238E27FC236}">
                <a16:creationId xmlns:a16="http://schemas.microsoft.com/office/drawing/2014/main" id="{BF40F487-88B4-1E3C-C531-087F8E506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125" y="1230430"/>
            <a:ext cx="5672143" cy="44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48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03154" y="924302"/>
            <a:ext cx="6231334" cy="8316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556"/>
              </a:lnSpc>
            </a:pPr>
            <a:r>
              <a:rPr lang="en-US" sz="3645" b="1" kern="0" spc="-29">
                <a:solidFill>
                  <a:srgbClr val="000000"/>
                </a:solidFill>
                <a:latin typeface="adonis-web" pitchFamily="34" charset="0"/>
                <a:ea typeface="adonis-web" pitchFamily="34" charset="-122"/>
              </a:rPr>
              <a:t>Dashboard</a:t>
            </a:r>
            <a:endParaRPr lang="en-US" sz="3645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931C5456-C884-0B61-6A49-A7902A668670}"/>
              </a:ext>
            </a:extLst>
          </p:cNvPr>
          <p:cNvSpPr/>
          <p:nvPr/>
        </p:nvSpPr>
        <p:spPr>
          <a:xfrm>
            <a:off x="716302" y="1849604"/>
            <a:ext cx="3309400" cy="405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</a:pPr>
            <a:r>
              <a:rPr lang="en-US" b="1" kern="0" spc="-29" err="1">
                <a:solidFill>
                  <a:srgbClr val="272525"/>
                </a:solidFill>
                <a:latin typeface="Source Sans Pro"/>
                <a:ea typeface="Source Sans Pro"/>
              </a:rPr>
              <a:t>Streamlit</a:t>
            </a:r>
            <a:r>
              <a:rPr lang="en-US" b="1" kern="0" spc="-29">
                <a:solidFill>
                  <a:srgbClr val="272525"/>
                </a:solidFill>
                <a:latin typeface="Source Sans Pro"/>
                <a:ea typeface="Source Sans Pro"/>
              </a:rPr>
              <a:t> (Python Library)</a:t>
            </a:r>
            <a:endParaRPr lang="en-US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900D7C26-4835-4F94-C605-B9B383589499}"/>
              </a:ext>
            </a:extLst>
          </p:cNvPr>
          <p:cNvSpPr/>
          <p:nvPr/>
        </p:nvSpPr>
        <p:spPr>
          <a:xfrm>
            <a:off x="735842" y="2383655"/>
            <a:ext cx="4748732" cy="96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Python Powered interactivity to make web app</a:t>
            </a:r>
          </a:p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Easy to deploy ML models</a:t>
            </a:r>
          </a:p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endParaRPr lang="en-US" kern="0" spc="-29">
              <a:solidFill>
                <a:srgbClr val="272525"/>
              </a:solidFill>
              <a:latin typeface="Source Sans Pro"/>
              <a:ea typeface="Source Sans Pro"/>
            </a:endParaRPr>
          </a:p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endParaRPr lang="en-US" kern="0" spc="-29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BB4647BE-BDE0-D416-F75A-E213004345C3}"/>
              </a:ext>
            </a:extLst>
          </p:cNvPr>
          <p:cNvSpPr/>
          <p:nvPr/>
        </p:nvSpPr>
        <p:spPr>
          <a:xfrm>
            <a:off x="371996" y="4025443"/>
            <a:ext cx="6170305" cy="30234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278"/>
              </a:lnSpc>
            </a:pPr>
            <a:r>
              <a:rPr lang="en-US" sz="2400" b="1" kern="0" spc="-29">
                <a:solidFill>
                  <a:srgbClr val="272525"/>
                </a:solidFill>
                <a:latin typeface="adonis-web"/>
                <a:ea typeface="adonis-web"/>
                <a:hlinkClick r:id="rId4"/>
              </a:rPr>
              <a:t>https://openmind.streamlit.app</a:t>
            </a:r>
            <a:endParaRPr lang="en-US"/>
          </a:p>
          <a:p>
            <a:pPr algn="ctr">
              <a:lnSpc>
                <a:spcPts val="2278"/>
              </a:lnSpc>
            </a:pPr>
            <a:endParaRPr lang="en-US" sz="2400" b="1" kern="0" spc="-29">
              <a:solidFill>
                <a:srgbClr val="272525"/>
              </a:solidFill>
              <a:latin typeface="adonis-web" pitchFamily="34" charset="0"/>
              <a:ea typeface="adonis-web" pitchFamily="34" charset="-122"/>
            </a:endParaRPr>
          </a:p>
          <a:p>
            <a:pPr algn="ctr">
              <a:lnSpc>
                <a:spcPts val="2278"/>
              </a:lnSpc>
            </a:pPr>
            <a:endParaRPr lang="en-US" sz="2400" b="1" kern="0" spc="-29">
              <a:solidFill>
                <a:srgbClr val="272525"/>
              </a:solidFill>
              <a:latin typeface="adonis-web" pitchFamily="34" charset="0"/>
              <a:ea typeface="adonis-web" pitchFamily="34" charset="-122"/>
            </a:endParaRPr>
          </a:p>
        </p:txBody>
      </p:sp>
      <p:pic>
        <p:nvPicPr>
          <p:cNvPr id="4" name="Picture 3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D79FF8C7-8015-D352-6AEA-142F4BDC4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883" y="762651"/>
            <a:ext cx="5345724" cy="533269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4186228" y="118263"/>
            <a:ext cx="4116784" cy="638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4556"/>
              </a:lnSpc>
            </a:pPr>
            <a:r>
              <a:rPr lang="en-US" sz="3600" b="1" kern="0" spc="-29" dirty="0">
                <a:solidFill>
                  <a:srgbClr val="000000"/>
                </a:solidFill>
                <a:latin typeface="adonis-web"/>
                <a:ea typeface="adonis-web"/>
                <a:cs typeface="adonis-web" pitchFamily="34" charset="-120"/>
              </a:rPr>
              <a:t>Data Visualization​</a:t>
            </a:r>
            <a:endParaRPr lang="en-US" sz="3600" dirty="0">
              <a:latin typeface="adonis-web"/>
              <a:ea typeface="adonis-web"/>
            </a:endParaRPr>
          </a:p>
        </p:txBody>
      </p:sp>
      <p:sp>
        <p:nvSpPr>
          <p:cNvPr id="6" name="Text 2"/>
          <p:cNvSpPr/>
          <p:nvPr/>
        </p:nvSpPr>
        <p:spPr>
          <a:xfrm>
            <a:off x="990501" y="3035895"/>
            <a:ext cx="5935167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  <a:buSzPct val="100000"/>
            </a:pPr>
            <a:endParaRPr lang="en-US" sz="1450" kern="0" spc="-29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1F11A00-AB5B-B87B-4245-1DB04E88EA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4617" y="880262"/>
            <a:ext cx="10277230" cy="54893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2976553" y="127788"/>
            <a:ext cx="6231334" cy="6380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ts val="4556"/>
              </a:lnSpc>
            </a:pPr>
            <a:r>
              <a:rPr lang="en-US" sz="3600" b="1" kern="0" spc="-29" dirty="0">
                <a:solidFill>
                  <a:srgbClr val="000000"/>
                </a:solidFill>
                <a:latin typeface="adonis-web"/>
                <a:ea typeface="adonis-web"/>
              </a:rPr>
              <a:t>Predictions</a:t>
            </a:r>
            <a:endParaRPr lang="en-US" sz="3600" dirty="0">
              <a:latin typeface="adonis-web"/>
              <a:ea typeface="adonis-web"/>
            </a:endParaRPr>
          </a:p>
        </p:txBody>
      </p:sp>
      <p:sp>
        <p:nvSpPr>
          <p:cNvPr id="6" name="Text 2"/>
          <p:cNvSpPr/>
          <p:nvPr/>
        </p:nvSpPr>
        <p:spPr>
          <a:xfrm>
            <a:off x="990501" y="3035895"/>
            <a:ext cx="5935167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  <a:buSzPct val="100000"/>
            </a:pPr>
            <a:endParaRPr lang="en-US" sz="1450" kern="0" spc="-29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D9CCEB6-3A04-AC65-34ED-E8EF428EC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3616" y="765832"/>
            <a:ext cx="10377208" cy="520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713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990501" y="3035895"/>
            <a:ext cx="5935167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  <a:buSzPct val="100000"/>
            </a:pPr>
            <a:endParaRPr lang="en-US" sz="1450" kern="0" spc="-29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D8BCC44-0F6E-634B-7FC4-C42A8283A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8931" y="733425"/>
            <a:ext cx="10014137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77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908300" y="399877"/>
            <a:ext cx="6375400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4556"/>
              </a:lnSpc>
            </a:pPr>
            <a:r>
              <a:rPr lang="en-US" sz="4500" b="1" kern="0" spc="-29" dirty="0">
                <a:solidFill>
                  <a:srgbClr val="000000"/>
                </a:solidFill>
                <a:latin typeface="Aptos Bold" panose="020B0004020202020204" pitchFamily="34" charset="0"/>
                <a:ea typeface="adonis-web"/>
                <a:cs typeface="adonis-web" pitchFamily="34" charset="-120"/>
              </a:rPr>
              <a:t>Agenda</a:t>
            </a:r>
          </a:p>
          <a:p>
            <a:pPr>
              <a:lnSpc>
                <a:spcPts val="4556"/>
              </a:lnSpc>
            </a:pPr>
            <a:endParaRPr lang="en-US" sz="3645" b="1" kern="0" spc="-29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>
              <a:lnSpc>
                <a:spcPts val="4556"/>
              </a:lnSpc>
            </a:pPr>
            <a:endParaRPr lang="en-US" sz="3645" dirty="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98A79408-1F80-C085-2E01-93F292201A0A}"/>
              </a:ext>
            </a:extLst>
          </p:cNvPr>
          <p:cNvSpPr/>
          <p:nvPr/>
        </p:nvSpPr>
        <p:spPr>
          <a:xfrm>
            <a:off x="870288" y="1283407"/>
            <a:ext cx="6859984" cy="469106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lnSpc>
                <a:spcPts val="6287"/>
              </a:lnSpc>
              <a:buFont typeface="Wingdings"/>
              <a:buChar char="v"/>
            </a:pPr>
            <a:r>
              <a:rPr lang="en-US" sz="3200" b="1" kern="0" spc="-29" dirty="0">
                <a:ea typeface="+mn-lt"/>
                <a:cs typeface="+mn-lt"/>
              </a:rPr>
              <a:t>Project Timeline</a:t>
            </a:r>
          </a:p>
          <a:p>
            <a:pPr marL="342900" indent="-342900">
              <a:lnSpc>
                <a:spcPts val="6287"/>
              </a:lnSpc>
              <a:buFont typeface="Wingdings"/>
              <a:buChar char="v"/>
            </a:pPr>
            <a:r>
              <a:rPr lang="en-US" sz="3200" b="1" kern="0" spc="-29" dirty="0">
                <a:ea typeface="+mn-lt"/>
                <a:cs typeface="+mn-lt"/>
              </a:rPr>
              <a:t>Project Roadmap</a:t>
            </a:r>
            <a:endParaRPr lang="en-US" sz="3200" b="1" kern="0" spc="-29" dirty="0">
              <a:latin typeface="Aptos"/>
              <a:ea typeface="adonis-web"/>
            </a:endParaRPr>
          </a:p>
          <a:p>
            <a:pPr marL="342900" indent="-342900">
              <a:lnSpc>
                <a:spcPts val="6287"/>
              </a:lnSpc>
              <a:buFont typeface="Wingdings"/>
              <a:buChar char="v"/>
            </a:pPr>
            <a:r>
              <a:rPr lang="en-US" sz="3200" b="1" kern="0" spc="-29" dirty="0">
                <a:ea typeface="adonis-web"/>
              </a:rPr>
              <a:t>Coding Standards</a:t>
            </a:r>
            <a:endParaRPr lang="en-US" sz="3200" b="1" dirty="0">
              <a:ea typeface="adonis-web"/>
            </a:endParaRPr>
          </a:p>
          <a:p>
            <a:pPr marL="342900" indent="-342900">
              <a:lnSpc>
                <a:spcPts val="6287"/>
              </a:lnSpc>
              <a:buFont typeface="Wingdings"/>
              <a:buChar char="v"/>
            </a:pPr>
            <a:r>
              <a:rPr lang="en-US" sz="3200" b="1" kern="0" spc="-29" dirty="0">
                <a:latin typeface="Aptos"/>
                <a:ea typeface="adonis-web"/>
              </a:rPr>
              <a:t>Challenges Faced and Resolutions</a:t>
            </a:r>
          </a:p>
          <a:p>
            <a:pPr marL="342900" indent="-342900">
              <a:lnSpc>
                <a:spcPts val="6287"/>
              </a:lnSpc>
              <a:buFont typeface="Wingdings"/>
              <a:buChar char="v"/>
            </a:pPr>
            <a:r>
              <a:rPr lang="en-US" sz="3200" b="1" kern="0" spc="-29" dirty="0">
                <a:latin typeface="Aptos"/>
                <a:ea typeface="adonis-web"/>
              </a:rPr>
              <a:t>Analysis and Insights</a:t>
            </a:r>
          </a:p>
          <a:p>
            <a:pPr marL="342900" indent="-342900">
              <a:lnSpc>
                <a:spcPts val="6287"/>
              </a:lnSpc>
              <a:buFont typeface="Wingdings"/>
              <a:buChar char="v"/>
            </a:pPr>
            <a:r>
              <a:rPr lang="en-US" sz="3200" b="1" kern="0" spc="-29" dirty="0">
                <a:latin typeface="Aptos"/>
                <a:ea typeface="adonis-web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43286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990501" y="3035895"/>
            <a:ext cx="5935167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  <a:buSzPct val="100000"/>
            </a:pPr>
            <a:endParaRPr lang="en-US" sz="1450" kern="0" spc="-29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5E3C07C-9A8F-A058-888E-2C9D24796A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021" y="673193"/>
            <a:ext cx="10281957" cy="551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387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990501" y="3035895"/>
            <a:ext cx="5935167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  <a:buSzPct val="100000"/>
            </a:pPr>
            <a:endParaRPr lang="en-US" sz="1450" kern="0" spc="-29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1238F1F-FE04-1206-5AA4-7C58896B6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01" y="681317"/>
            <a:ext cx="10250020" cy="5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680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990501" y="3035895"/>
            <a:ext cx="5935167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  <a:buSzPct val="100000"/>
            </a:pPr>
            <a:endParaRPr lang="en-US" sz="1450" kern="0" spc="-29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3274C9-30B9-5BED-6A21-639507703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258" y="681317"/>
            <a:ext cx="10291483" cy="549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987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r>
              <a:rPr lang="en-US" sz="1800" b="1" baseline="0" dirty="0">
                <a:solidFill>
                  <a:srgbClr val="272525"/>
                </a:solidFill>
                <a:latin typeface="adonis-web"/>
              </a:rPr>
              <a:t>Timely Interventions</a:t>
            </a:r>
            <a:r>
              <a:rPr lang="en-US" sz="1800" dirty="0">
                <a:latin typeface="adonis-web"/>
                <a:ea typeface="adonis-web"/>
                <a:cs typeface="adonis-web"/>
              </a:rPr>
              <a:t>​</a:t>
            </a:r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66333" y="298748"/>
            <a:ext cx="6231334" cy="11572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556"/>
              </a:lnSpc>
            </a:pPr>
            <a:r>
              <a:rPr lang="en-US" sz="3645" b="1" kern="0" spc="-2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Future Directions</a:t>
            </a:r>
            <a:endParaRPr lang="en-US" sz="3645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3357179E-341A-F1D9-813F-4BE9F9209FC3}"/>
              </a:ext>
            </a:extLst>
          </p:cNvPr>
          <p:cNvSpPr/>
          <p:nvPr/>
        </p:nvSpPr>
        <p:spPr>
          <a:xfrm>
            <a:off x="5267325" y="2312789"/>
            <a:ext cx="2428875" cy="34647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285750" indent="-285750">
              <a:lnSpc>
                <a:spcPts val="2278"/>
              </a:lnSpc>
              <a:buFont typeface="Arial"/>
              <a:buChar char="•"/>
            </a:pPr>
            <a:r>
              <a:rPr lang="en-US" sz="1500" b="1" kern="0" spc="-29">
                <a:solidFill>
                  <a:srgbClr val="272525"/>
                </a:solidFill>
                <a:ea typeface="+mn-lt"/>
                <a:cs typeface="+mn-lt"/>
              </a:rPr>
              <a:t>Early prediction of cardiovascular diseases allows for timely interventions</a:t>
            </a:r>
            <a:endParaRPr lang="en-US" sz="1500" b="1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7DF92856-6255-CAC4-7DB2-A85CE36BA254}"/>
              </a:ext>
            </a:extLst>
          </p:cNvPr>
          <p:cNvSpPr/>
          <p:nvPr/>
        </p:nvSpPr>
        <p:spPr>
          <a:xfrm>
            <a:off x="5267325" y="1884164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78"/>
              </a:lnSpc>
            </a:pPr>
            <a:r>
              <a:rPr lang="en-US" b="1" kern="0" spc="-29" dirty="0">
                <a:solidFill>
                  <a:srgbClr val="272525"/>
                </a:solidFill>
                <a:latin typeface="Aptos"/>
              </a:rPr>
              <a:t>Early Health Preventions</a:t>
            </a:r>
            <a:endParaRPr lang="en-US" b="1">
              <a:latin typeface="Aptos"/>
            </a:endParaRP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9CC8A0F8-6ACD-A62E-2A93-8A22D85811CC}"/>
              </a:ext>
            </a:extLst>
          </p:cNvPr>
          <p:cNvSpPr/>
          <p:nvPr/>
        </p:nvSpPr>
        <p:spPr>
          <a:xfrm>
            <a:off x="5267325" y="2941439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b="1" kern="0" spc="-29" dirty="0">
                <a:solidFill>
                  <a:srgbClr val="272525"/>
                </a:solidFill>
                <a:latin typeface="Aptos"/>
                <a:ea typeface="+mn-lt"/>
                <a:cs typeface="+mn-lt"/>
              </a:rPr>
              <a:t>Personalized Care</a:t>
            </a:r>
          </a:p>
          <a:p>
            <a:pPr>
              <a:lnSpc>
                <a:spcPts val="2278"/>
              </a:lnSpc>
            </a:pPr>
            <a:endParaRPr lang="en-US" b="1" kern="0" spc="-29" dirty="0">
              <a:solidFill>
                <a:srgbClr val="272525"/>
              </a:solidFill>
              <a:latin typeface="adonis-web"/>
              <a:ea typeface="adonis-web"/>
            </a:endParaRPr>
          </a:p>
        </p:txBody>
      </p:sp>
      <p:sp>
        <p:nvSpPr>
          <p:cNvPr id="19" name="Text 9">
            <a:extLst>
              <a:ext uri="{FF2B5EF4-FFF2-40B4-BE49-F238E27FC236}">
                <a16:creationId xmlns:a16="http://schemas.microsoft.com/office/drawing/2014/main" id="{D46D70C4-CEEC-27FE-FB62-FB5A637A0C9D}"/>
              </a:ext>
            </a:extLst>
          </p:cNvPr>
          <p:cNvSpPr/>
          <p:nvPr/>
        </p:nvSpPr>
        <p:spPr>
          <a:xfrm>
            <a:off x="5267325" y="4237335"/>
            <a:ext cx="23145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822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Cost Savings</a:t>
            </a:r>
            <a:endParaRPr lang="en-US" sz="1822"/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4FE17F43-39D8-3D1A-66C9-AE2C75A642BD}"/>
              </a:ext>
            </a:extLst>
          </p:cNvPr>
          <p:cNvSpPr/>
          <p:nvPr/>
        </p:nvSpPr>
        <p:spPr>
          <a:xfrm>
            <a:off x="5267325" y="4599583"/>
            <a:ext cx="5852058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1450" b="1" kern="0" spc="-29" dirty="0">
                <a:solidFill>
                  <a:srgbClr val="272525"/>
                </a:solidFill>
                <a:latin typeface="Aptos"/>
                <a:ea typeface="Source Sans Pro"/>
                <a:cs typeface="Source Sans Pro" pitchFamily="34" charset="-120"/>
              </a:rPr>
              <a:t>Early prevention can lead to significant cost savings by reducing the need for long-term hospitalization</a:t>
            </a:r>
            <a:endParaRPr lang="en-US" sz="1450" b="1" dirty="0">
              <a:latin typeface="Aptos"/>
              <a:ea typeface="Source Sans Pro"/>
            </a:endParaRPr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79374B7B-FE1A-BC87-35DE-7B2086FBEC6A}"/>
              </a:ext>
            </a:extLst>
          </p:cNvPr>
          <p:cNvSpPr/>
          <p:nvPr/>
        </p:nvSpPr>
        <p:spPr>
          <a:xfrm>
            <a:off x="5267324" y="3332757"/>
            <a:ext cx="7372350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1450" b="1" kern="0" spc="-29" dirty="0">
                <a:solidFill>
                  <a:srgbClr val="272525"/>
                </a:solidFill>
                <a:ea typeface="+mn-lt"/>
                <a:cs typeface="+mn-lt"/>
              </a:rPr>
              <a:t>Predictive models can help identify high-risk individuals, enabling personalized treatment plans</a:t>
            </a:r>
            <a:endParaRPr lang="en-US" sz="1450" b="1" dirty="0">
              <a:latin typeface="Aptos"/>
              <a:ea typeface="Source Sans Pr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64324" y="1595893"/>
            <a:ext cx="9460426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4556"/>
              </a:lnSpc>
            </a:pPr>
            <a:r>
              <a:rPr lang="en-US" sz="3600" b="1" kern="0" spc="-29">
                <a:solidFill>
                  <a:srgbClr val="000000"/>
                </a:solidFill>
                <a:latin typeface="adonis-web" pitchFamily="34" charset="0"/>
                <a:ea typeface="adonis-web"/>
                <a:cs typeface="adonis-web" pitchFamily="34" charset="-120"/>
              </a:rPr>
              <a:t>Open for Collaboration</a:t>
            </a:r>
            <a:r>
              <a:rPr lang="en-US" sz="3600" b="1" kern="0" spc="-29">
                <a:solidFill>
                  <a:srgbClr val="000000"/>
                </a:solidFill>
                <a:latin typeface="adonis-web"/>
                <a:ea typeface="adonis-web" pitchFamily="34" charset="-122"/>
                <a:cs typeface="adonis-web" pitchFamily="34" charset="-120"/>
              </a:rPr>
              <a:t>🤩</a:t>
            </a:r>
            <a:endParaRPr lang="en-US"/>
          </a:p>
          <a:p>
            <a:pPr>
              <a:lnSpc>
                <a:spcPts val="4556"/>
              </a:lnSpc>
            </a:pPr>
            <a:endParaRPr lang="en-US" sz="3645" b="1" kern="0" spc="-29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>
              <a:lnSpc>
                <a:spcPts val="4556"/>
              </a:lnSpc>
            </a:pPr>
            <a:endParaRPr lang="en-US" sz="3645"/>
          </a:p>
        </p:txBody>
      </p:sp>
      <p:sp>
        <p:nvSpPr>
          <p:cNvPr id="7" name="Text 4"/>
          <p:cNvSpPr/>
          <p:nvPr/>
        </p:nvSpPr>
        <p:spPr>
          <a:xfrm>
            <a:off x="1438593" y="3692964"/>
            <a:ext cx="9320167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278"/>
              </a:lnSpc>
            </a:pPr>
            <a:r>
              <a:rPr lang="en-US" sz="2400" b="1" kern="0" spc="-29">
                <a:latin typeface="adonis-web"/>
                <a:ea typeface="adonis-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https://github.com/OpenMinds-LCIT/cardiovascular-disease-prediction</a:t>
            </a:r>
            <a:endParaRPr lang="en-US" sz="2400">
              <a:latin typeface="Aptos" panose="02110004020202020204"/>
              <a:ea typeface="adonis-web" pitchFamily="34" charset="-122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>
              <a:lnSpc>
                <a:spcPts val="2278"/>
              </a:lnSpc>
            </a:pPr>
            <a:endParaRPr lang="en-US" sz="2400" b="1" kern="0" spc="-29">
              <a:latin typeface="adonis-web"/>
              <a:ea typeface="adonis-web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827330" y="4383649"/>
            <a:ext cx="6535024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278"/>
              </a:lnSpc>
            </a:pPr>
            <a:r>
              <a:rPr lang="en-US" sz="2400" b="1" kern="0" spc="-29">
                <a:solidFill>
                  <a:srgbClr val="272525"/>
                </a:solidFill>
                <a:latin typeface="adonis-web"/>
              </a:rPr>
              <a:t>https://openmind.streamlit.app/</a:t>
            </a:r>
            <a:endParaRPr lang="en-US"/>
          </a:p>
        </p:txBody>
      </p:sp>
      <p:pic>
        <p:nvPicPr>
          <p:cNvPr id="5" name="Picture 4" descr="A white cat on a black background&#10;&#10;Description automatically generated">
            <a:extLst>
              <a:ext uri="{FF2B5EF4-FFF2-40B4-BE49-F238E27FC236}">
                <a16:creationId xmlns:a16="http://schemas.microsoft.com/office/drawing/2014/main" id="{F3DDB80F-1DED-E711-31E2-5AF26666B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946" y="2430299"/>
            <a:ext cx="1610622" cy="99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8179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close-up of a question mark&#10;&#10;Description automatically generated">
            <a:extLst>
              <a:ext uri="{FF2B5EF4-FFF2-40B4-BE49-F238E27FC236}">
                <a16:creationId xmlns:a16="http://schemas.microsoft.com/office/drawing/2014/main" id="{07EA726E-A9AE-8123-E688-2DF7440D9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39" r="12147" b="1"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967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694333" y="5165824"/>
            <a:ext cx="296168" cy="296168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77233D3-F325-FFA3-D650-FFF24D8D7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825" y="1077001"/>
            <a:ext cx="11318421" cy="53790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D2CCF-C353-0BC2-F6D1-FBE0EE34252E}"/>
              </a:ext>
            </a:extLst>
          </p:cNvPr>
          <p:cNvSpPr txBox="1"/>
          <p:nvPr/>
        </p:nvSpPr>
        <p:spPr>
          <a:xfrm>
            <a:off x="3654238" y="176492"/>
            <a:ext cx="5437654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500" b="1" kern="0" spc="-29">
                <a:solidFill>
                  <a:srgbClr val="000000"/>
                </a:solidFill>
                <a:latin typeface="adonis-web"/>
                <a:ea typeface="adonis-web"/>
              </a:rPr>
              <a:t>Project Timeline</a:t>
            </a:r>
            <a:endParaRPr lang="en-US" sz="4500" b="1" kern="0" spc="-29">
              <a:solidFill>
                <a:srgbClr val="000000"/>
              </a:solidFill>
              <a:ea typeface="adonis-web"/>
            </a:endParaRPr>
          </a:p>
        </p:txBody>
      </p:sp>
    </p:spTree>
    <p:extLst>
      <p:ext uri="{BB962C8B-B14F-4D97-AF65-F5344CB8AC3E}">
        <p14:creationId xmlns:p14="http://schemas.microsoft.com/office/powerpoint/2010/main" val="219843885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-20881" y="2558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 lIns="91440" tIns="45720" rIns="91440" bIns="45720" anchor="t"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2703235" y="549308"/>
            <a:ext cx="6791920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4556"/>
              </a:lnSpc>
            </a:pPr>
            <a:r>
              <a:rPr lang="en-US" sz="3200" b="1" kern="0" spc="-29" dirty="0">
                <a:solidFill>
                  <a:srgbClr val="000000"/>
                </a:solidFill>
                <a:ea typeface="+mn-lt"/>
                <a:cs typeface="+mn-lt"/>
              </a:rPr>
              <a:t>Project Roadmap</a:t>
            </a:r>
            <a:endParaRPr lang="en-US" dirty="0"/>
          </a:p>
        </p:txBody>
      </p:sp>
      <p:sp>
        <p:nvSpPr>
          <p:cNvPr id="7" name="Shape 3"/>
          <p:cNvSpPr/>
          <p:nvPr/>
        </p:nvSpPr>
        <p:spPr>
          <a:xfrm flipH="1">
            <a:off x="6078341" y="2096796"/>
            <a:ext cx="64659" cy="364767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5239594" y="2290019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5887591" y="210026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009135" y="2096889"/>
            <a:ext cx="15438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187"/>
          </a:p>
        </p:txBody>
      </p:sp>
      <p:sp>
        <p:nvSpPr>
          <p:cNvPr id="11" name="Text 7"/>
          <p:cNvSpPr/>
          <p:nvPr/>
        </p:nvSpPr>
        <p:spPr>
          <a:xfrm>
            <a:off x="2260562" y="2102644"/>
            <a:ext cx="2978882" cy="25675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r">
              <a:lnSpc>
                <a:spcPts val="2278"/>
              </a:lnSpc>
            </a:pPr>
            <a:r>
              <a:rPr lang="en-US" sz="2000" b="1"/>
              <a:t>Data Preprocessing</a:t>
            </a:r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5951985" y="3510456"/>
            <a:ext cx="154384" cy="3470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734"/>
              </a:lnSpc>
            </a:pPr>
            <a:endParaRPr lang="en-US" sz="2150" b="1" kern="0" spc="-29">
              <a:solidFill>
                <a:srgbClr val="272525"/>
              </a:solidFill>
              <a:latin typeface="adonis-web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5888185" y="4899552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6944672" y="4954840"/>
            <a:ext cx="2529418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r">
              <a:lnSpc>
                <a:spcPts val="2278"/>
              </a:lnSpc>
            </a:pPr>
            <a:r>
              <a:rPr lang="en-US" sz="2000" b="1" kern="0" spc="-29">
                <a:solidFill>
                  <a:srgbClr val="000000"/>
                </a:solidFill>
                <a:latin typeface="Aptos"/>
              </a:rPr>
              <a:t>Models and Metrics</a:t>
            </a:r>
            <a:endParaRPr lang="en-US" sz="2000" b="1">
              <a:latin typeface="Aptos"/>
            </a:endParaRPr>
          </a:p>
        </p:txBody>
      </p:sp>
      <p:sp>
        <p:nvSpPr>
          <p:cNvPr id="24" name="Shape 14">
            <a:extLst>
              <a:ext uri="{FF2B5EF4-FFF2-40B4-BE49-F238E27FC236}">
                <a16:creationId xmlns:a16="http://schemas.microsoft.com/office/drawing/2014/main" id="{0A333A65-3B57-1AE4-4F9C-0D5BEBB89989}"/>
              </a:ext>
            </a:extLst>
          </p:cNvPr>
          <p:cNvSpPr/>
          <p:nvPr/>
        </p:nvSpPr>
        <p:spPr>
          <a:xfrm>
            <a:off x="6333379" y="3302924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0E1F185B-24A5-6EA0-E9B5-680400C99859}"/>
              </a:ext>
            </a:extLst>
          </p:cNvPr>
          <p:cNvSpPr/>
          <p:nvPr/>
        </p:nvSpPr>
        <p:spPr>
          <a:xfrm>
            <a:off x="5916760" y="3093946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lIns="91440" tIns="45720" rIns="91440" bIns="45720" anchor="t"/>
          <a:lstStyle/>
          <a:p>
            <a:endParaRPr lang="en-US" sz="2150" b="1">
              <a:ea typeface="adonis-web"/>
            </a:endParaRPr>
          </a:p>
        </p:txBody>
      </p:sp>
      <p:sp>
        <p:nvSpPr>
          <p:cNvPr id="29" name="Shape 14">
            <a:extLst>
              <a:ext uri="{FF2B5EF4-FFF2-40B4-BE49-F238E27FC236}">
                <a16:creationId xmlns:a16="http://schemas.microsoft.com/office/drawing/2014/main" id="{10DDDE6B-5FC9-174B-0096-C8E34D87F0B9}"/>
              </a:ext>
            </a:extLst>
          </p:cNvPr>
          <p:cNvSpPr/>
          <p:nvPr/>
        </p:nvSpPr>
        <p:spPr>
          <a:xfrm>
            <a:off x="6302336" y="5109026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3441EB23-9006-4312-7C3C-C060A2C39284}"/>
              </a:ext>
            </a:extLst>
          </p:cNvPr>
          <p:cNvSpPr/>
          <p:nvPr/>
        </p:nvSpPr>
        <p:spPr>
          <a:xfrm>
            <a:off x="6032502" y="4900301"/>
            <a:ext cx="154384" cy="3470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734"/>
              </a:lnSpc>
            </a:pPr>
            <a:r>
              <a:rPr lang="en-US" sz="2150" b="1" kern="0" spc="-29">
                <a:solidFill>
                  <a:srgbClr val="272525"/>
                </a:solidFill>
                <a:latin typeface="adonis-web"/>
                <a:ea typeface="adonis-web"/>
              </a:rPr>
              <a:t>4</a:t>
            </a:r>
          </a:p>
        </p:txBody>
      </p:sp>
      <p:sp>
        <p:nvSpPr>
          <p:cNvPr id="12" name="Text 17">
            <a:extLst>
              <a:ext uri="{FF2B5EF4-FFF2-40B4-BE49-F238E27FC236}">
                <a16:creationId xmlns:a16="http://schemas.microsoft.com/office/drawing/2014/main" id="{20406E6B-3F1F-FDFA-7828-46AC6BB039C6}"/>
              </a:ext>
            </a:extLst>
          </p:cNvPr>
          <p:cNvSpPr/>
          <p:nvPr/>
        </p:nvSpPr>
        <p:spPr>
          <a:xfrm>
            <a:off x="6658921" y="3135565"/>
            <a:ext cx="2529418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r">
              <a:lnSpc>
                <a:spcPts val="2278"/>
              </a:lnSpc>
            </a:pPr>
            <a:r>
              <a:rPr lang="en-US" sz="2000" b="1" kern="0" spc="-29">
                <a:solidFill>
                  <a:srgbClr val="000000"/>
                </a:solidFill>
                <a:latin typeface="Aptos"/>
              </a:rPr>
              <a:t>Data Exploration</a:t>
            </a:r>
            <a:endParaRPr lang="en-US" sz="2000" b="1"/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22D9739D-5FFA-3DF6-340D-DA0A4DDEFACD}"/>
              </a:ext>
            </a:extLst>
          </p:cNvPr>
          <p:cNvSpPr/>
          <p:nvPr/>
        </p:nvSpPr>
        <p:spPr>
          <a:xfrm>
            <a:off x="6045551" y="3112675"/>
            <a:ext cx="154384" cy="3470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734"/>
              </a:lnSpc>
            </a:pPr>
            <a:r>
              <a:rPr lang="en-US" sz="2150" b="1" kern="0" spc="-29">
                <a:solidFill>
                  <a:srgbClr val="272525"/>
                </a:solidFill>
                <a:latin typeface="adonis-web"/>
              </a:rPr>
              <a:t>2</a:t>
            </a:r>
          </a:p>
        </p:txBody>
      </p:sp>
      <p:sp>
        <p:nvSpPr>
          <p:cNvPr id="22" name="Shape 10">
            <a:extLst>
              <a:ext uri="{FF2B5EF4-FFF2-40B4-BE49-F238E27FC236}">
                <a16:creationId xmlns:a16="http://schemas.microsoft.com/office/drawing/2014/main" id="{7E63C746-B661-25C8-63AE-A621972CCB64}"/>
              </a:ext>
            </a:extLst>
          </p:cNvPr>
          <p:cNvSpPr/>
          <p:nvPr/>
        </p:nvSpPr>
        <p:spPr>
          <a:xfrm>
            <a:off x="5888184" y="4027396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D56C6308-AD80-F3DB-6687-293E81915CC1}"/>
              </a:ext>
            </a:extLst>
          </p:cNvPr>
          <p:cNvSpPr/>
          <p:nvPr/>
        </p:nvSpPr>
        <p:spPr>
          <a:xfrm>
            <a:off x="2305996" y="4002340"/>
            <a:ext cx="2529418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278"/>
              </a:lnSpc>
            </a:pPr>
            <a:r>
              <a:rPr lang="en-US" sz="2000" b="1" kern="0" spc="-29"/>
              <a:t>Feature Engineering</a:t>
            </a:r>
          </a:p>
        </p:txBody>
      </p:sp>
      <p:sp>
        <p:nvSpPr>
          <p:cNvPr id="42" name="Text 16">
            <a:extLst>
              <a:ext uri="{FF2B5EF4-FFF2-40B4-BE49-F238E27FC236}">
                <a16:creationId xmlns:a16="http://schemas.microsoft.com/office/drawing/2014/main" id="{D00FAA1A-6385-F208-F4A4-AEA3EFAA2A95}"/>
              </a:ext>
            </a:extLst>
          </p:cNvPr>
          <p:cNvSpPr/>
          <p:nvPr/>
        </p:nvSpPr>
        <p:spPr>
          <a:xfrm>
            <a:off x="6032501" y="4033526"/>
            <a:ext cx="154384" cy="3470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734"/>
              </a:lnSpc>
            </a:pPr>
            <a:r>
              <a:rPr lang="en-US" sz="2150" b="1" kern="0" spc="-29">
                <a:solidFill>
                  <a:srgbClr val="272525"/>
                </a:solidFill>
                <a:latin typeface="adonis-web"/>
                <a:ea typeface="adonis-web"/>
              </a:rPr>
              <a:t>3</a:t>
            </a:r>
          </a:p>
        </p:txBody>
      </p:sp>
      <p:sp>
        <p:nvSpPr>
          <p:cNvPr id="43" name="Shape 14">
            <a:extLst>
              <a:ext uri="{FF2B5EF4-FFF2-40B4-BE49-F238E27FC236}">
                <a16:creationId xmlns:a16="http://schemas.microsoft.com/office/drawing/2014/main" id="{91BD218C-BBF0-3A3B-50FB-2641462DB61D}"/>
              </a:ext>
            </a:extLst>
          </p:cNvPr>
          <p:cNvSpPr/>
          <p:nvPr/>
        </p:nvSpPr>
        <p:spPr>
          <a:xfrm>
            <a:off x="5254585" y="4213675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74F55D34-4BA2-4EC4-5DB5-DFCAC010B0EE}"/>
              </a:ext>
            </a:extLst>
          </p:cNvPr>
          <p:cNvSpPr/>
          <p:nvPr/>
        </p:nvSpPr>
        <p:spPr>
          <a:xfrm>
            <a:off x="7169194" y="3454119"/>
            <a:ext cx="4031466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</a:pPr>
            <a:r>
              <a:rPr lang="en-US" sz="1450" kern="0" spc="-29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Univariate analysis for distribution and outliers.</a:t>
            </a:r>
            <a:endParaRPr lang="en-US" sz="1450">
              <a:solidFill>
                <a:srgbClr val="000000"/>
              </a:solidFill>
              <a:latin typeface="Aptos" panose="02110004020202020204"/>
              <a:ea typeface="Source Sans Pro"/>
              <a:cs typeface="Source Sans Pro" pitchFamily="34" charset="-120"/>
            </a:endParaRPr>
          </a:p>
          <a:p>
            <a:pPr>
              <a:lnSpc>
                <a:spcPts val="2332"/>
              </a:lnSpc>
            </a:pPr>
            <a:r>
              <a:rPr lang="en-US" sz="1450" kern="0" spc="-29">
                <a:solidFill>
                  <a:srgbClr val="272525"/>
                </a:solidFill>
                <a:latin typeface="Source Sans Pro"/>
                <a:ea typeface="Source Sans Pro"/>
                <a:cs typeface="Source Sans Pro" pitchFamily="34" charset="-120"/>
              </a:rPr>
              <a:t>Bivariate analysis to uncover relationships.</a:t>
            </a:r>
            <a:endParaRPr lang="en-US" sz="145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5218E98B-A2BD-0686-0F94-8A78CC8DB2EE}"/>
              </a:ext>
            </a:extLst>
          </p:cNvPr>
          <p:cNvSpPr/>
          <p:nvPr/>
        </p:nvSpPr>
        <p:spPr>
          <a:xfrm>
            <a:off x="2826456" y="2513912"/>
            <a:ext cx="3830426" cy="5745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</a:pPr>
            <a:r>
              <a:rPr lang="en-US" sz="1450" kern="0" spc="-29">
                <a:solidFill>
                  <a:srgbClr val="272525"/>
                </a:solidFill>
                <a:latin typeface="Source Sans Pro"/>
                <a:ea typeface="Source Sans Pro"/>
              </a:rPr>
              <a:t>Data collection and Cleaning.</a:t>
            </a:r>
            <a:endParaRPr lang="en-US" sz="1458" kern="0" spc="-29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332"/>
              </a:lnSpc>
            </a:pPr>
            <a:r>
              <a:rPr lang="en-US" sz="1450" kern="0" spc="-29">
                <a:solidFill>
                  <a:srgbClr val="272525"/>
                </a:solidFill>
                <a:latin typeface="Source Sans Pro"/>
                <a:ea typeface="Source Sans Pro"/>
              </a:rPr>
              <a:t>Data Consistency and Splitting.</a:t>
            </a:r>
            <a:endParaRPr lang="en-US" sz="1450" kern="0" spc="-29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27F0A8B4-D789-86B6-35DE-72539A2322F7}"/>
              </a:ext>
            </a:extLst>
          </p:cNvPr>
          <p:cNvSpPr/>
          <p:nvPr/>
        </p:nvSpPr>
        <p:spPr>
          <a:xfrm>
            <a:off x="2471934" y="4393572"/>
            <a:ext cx="2554493" cy="12388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</a:pPr>
            <a:r>
              <a:rPr lang="en-US" sz="1450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One-Hot Encoding</a:t>
            </a:r>
            <a:endParaRPr lang="en-US" dirty="0">
              <a:solidFill>
                <a:srgbClr val="000000"/>
              </a:solidFill>
              <a:latin typeface="Aptos" panose="02110004020202020204"/>
              <a:ea typeface="Source Sans Pro"/>
            </a:endParaRPr>
          </a:p>
          <a:p>
            <a:pPr>
              <a:lnSpc>
                <a:spcPts val="2332"/>
              </a:lnSpc>
            </a:pPr>
            <a:r>
              <a:rPr lang="en-US" sz="1450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Data Scaling</a:t>
            </a:r>
          </a:p>
          <a:p>
            <a:pPr>
              <a:lnSpc>
                <a:spcPts val="2332"/>
              </a:lnSpc>
            </a:pPr>
            <a:r>
              <a:rPr lang="en-US" sz="1450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Feature Extraction</a:t>
            </a:r>
            <a:endParaRPr lang="en-US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54A0B81C-9531-D208-2918-57F39E0A8732}"/>
              </a:ext>
            </a:extLst>
          </p:cNvPr>
          <p:cNvSpPr/>
          <p:nvPr/>
        </p:nvSpPr>
        <p:spPr>
          <a:xfrm>
            <a:off x="7174037" y="5343460"/>
            <a:ext cx="5035161" cy="5923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/>
            <a:r>
              <a:rPr lang="en-US" sz="1450" kern="0" spc="-29">
                <a:solidFill>
                  <a:srgbClr val="272525"/>
                </a:solidFill>
                <a:latin typeface="Source Sans Pro"/>
                <a:ea typeface="Source Sans Pro"/>
              </a:rPr>
              <a:t>Logistic Regression, Random Forest and Boosting Classifiers</a:t>
            </a:r>
          </a:p>
          <a:p>
            <a:pPr algn="just">
              <a:lnSpc>
                <a:spcPts val="2332"/>
              </a:lnSpc>
            </a:pPr>
            <a:r>
              <a:rPr lang="en-US" sz="1450" b="1" kern="0" spc="-29">
                <a:solidFill>
                  <a:srgbClr val="272525"/>
                </a:solidFill>
                <a:latin typeface="Source Sans Pro"/>
                <a:ea typeface="Source Sans Pro"/>
              </a:rPr>
              <a:t>Metrics:</a:t>
            </a:r>
            <a:r>
              <a:rPr lang="en-US" sz="1450" kern="0" spc="-29">
                <a:solidFill>
                  <a:srgbClr val="272525"/>
                </a:solidFill>
                <a:latin typeface="Source Sans Pro"/>
                <a:ea typeface="Source Sans Pro"/>
              </a:rPr>
              <a:t> Accuracy, Precision, Recall, F1 Score, ROC-AUC.</a:t>
            </a:r>
          </a:p>
          <a:p>
            <a:pPr algn="just">
              <a:lnSpc>
                <a:spcPts val="2332"/>
              </a:lnSpc>
            </a:pPr>
            <a:endParaRPr lang="en-US" sz="1450" kern="0" spc="-29">
              <a:solidFill>
                <a:srgbClr val="272525"/>
              </a:solidFill>
              <a:latin typeface="Source Sans Pro"/>
              <a:ea typeface="Source Sans Pro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-20881" y="2558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 lIns="91440" tIns="45720" rIns="91440" bIns="45720" anchor="t"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2682358" y="549308"/>
            <a:ext cx="6791920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4556"/>
              </a:lnSpc>
            </a:pPr>
            <a:endParaRPr lang="en-US" sz="3600" b="1" kern="0" spc="-29">
              <a:ea typeface="adonis-web"/>
            </a:endParaRPr>
          </a:p>
        </p:txBody>
      </p:sp>
      <p:sp>
        <p:nvSpPr>
          <p:cNvPr id="7" name="Shape 3"/>
          <p:cNvSpPr/>
          <p:nvPr/>
        </p:nvSpPr>
        <p:spPr>
          <a:xfrm flipH="1">
            <a:off x="6033517" y="1554431"/>
            <a:ext cx="53453" cy="3849376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 flipV="1">
            <a:off x="5015477" y="2293408"/>
            <a:ext cx="894526" cy="41434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5887591" y="210026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002949" y="2072144"/>
            <a:ext cx="154384" cy="3470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734"/>
              </a:lnSpc>
            </a:pPr>
            <a:r>
              <a:rPr lang="en-US" sz="2150" b="1" kern="0" spc="-29">
                <a:solidFill>
                  <a:srgbClr val="272525"/>
                </a:solidFill>
                <a:latin typeface="adonis-web"/>
                <a:ea typeface="adonis-web"/>
              </a:rPr>
              <a:t>5</a:t>
            </a:r>
            <a:endParaRPr lang="en-US" sz="2150" b="1" kern="0" spc="-29">
              <a:solidFill>
                <a:srgbClr val="272525"/>
              </a:solidFill>
              <a:latin typeface="adonis-web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700751" y="2102644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r">
              <a:lnSpc>
                <a:spcPts val="2278"/>
              </a:lnSpc>
            </a:pPr>
            <a:r>
              <a:rPr lang="en-US" sz="2000" b="1" dirty="0"/>
              <a:t>Model Tuning and Dumping</a:t>
            </a:r>
          </a:p>
          <a:p>
            <a:pPr algn="r">
              <a:lnSpc>
                <a:spcPts val="2278"/>
              </a:lnSpc>
            </a:pPr>
            <a:endParaRPr lang="en-US" sz="1822"/>
          </a:p>
        </p:txBody>
      </p:sp>
      <p:sp>
        <p:nvSpPr>
          <p:cNvPr id="15" name="Text 11"/>
          <p:cNvSpPr/>
          <p:nvPr/>
        </p:nvSpPr>
        <p:spPr>
          <a:xfrm>
            <a:off x="5951985" y="3510456"/>
            <a:ext cx="154384" cy="3470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734"/>
              </a:lnSpc>
            </a:pPr>
            <a:endParaRPr lang="en-US" sz="2150" b="1" kern="0" spc="-29">
              <a:solidFill>
                <a:srgbClr val="272525"/>
              </a:solidFill>
              <a:latin typeface="adonis-web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5002360" y="4909077"/>
            <a:ext cx="2245419" cy="9500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lIns="91440" tIns="45720" rIns="91440" bIns="45720" anchor="t"/>
          <a:lstStyle/>
          <a:p>
            <a:pPr algn="ctr">
              <a:lnSpc>
                <a:spcPct val="200000"/>
              </a:lnSpc>
            </a:pPr>
            <a:r>
              <a:rPr lang="en-US" sz="2000" b="1"/>
              <a:t>Dashboard/UI</a:t>
            </a:r>
          </a:p>
        </p:txBody>
      </p:sp>
      <p:sp>
        <p:nvSpPr>
          <p:cNvPr id="24" name="Shape 14">
            <a:extLst>
              <a:ext uri="{FF2B5EF4-FFF2-40B4-BE49-F238E27FC236}">
                <a16:creationId xmlns:a16="http://schemas.microsoft.com/office/drawing/2014/main" id="{0A333A65-3B57-1AE4-4F9C-0D5BEBB89989}"/>
              </a:ext>
            </a:extLst>
          </p:cNvPr>
          <p:cNvSpPr/>
          <p:nvPr/>
        </p:nvSpPr>
        <p:spPr>
          <a:xfrm>
            <a:off x="6314329" y="3683924"/>
            <a:ext cx="647998" cy="37008"/>
          </a:xfrm>
          <a:prstGeom prst="roundRect">
            <a:avLst>
              <a:gd name="adj" fmla="val 225151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0E1F185B-24A5-6EA0-E9B5-680400C99859}"/>
              </a:ext>
            </a:extLst>
          </p:cNvPr>
          <p:cNvSpPr/>
          <p:nvPr/>
        </p:nvSpPr>
        <p:spPr>
          <a:xfrm>
            <a:off x="5897710" y="3474946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 lIns="91440" tIns="45720" rIns="91440" bIns="45720" anchor="t"/>
          <a:lstStyle/>
          <a:p>
            <a:endParaRPr lang="en-US" sz="2150" b="1">
              <a:ea typeface="adonis-web"/>
            </a:endParaRPr>
          </a:p>
        </p:txBody>
      </p:sp>
      <p:sp>
        <p:nvSpPr>
          <p:cNvPr id="12" name="Text 17">
            <a:extLst>
              <a:ext uri="{FF2B5EF4-FFF2-40B4-BE49-F238E27FC236}">
                <a16:creationId xmlns:a16="http://schemas.microsoft.com/office/drawing/2014/main" id="{20406E6B-3F1F-FDFA-7828-46AC6BB039C6}"/>
              </a:ext>
            </a:extLst>
          </p:cNvPr>
          <p:cNvSpPr/>
          <p:nvPr/>
        </p:nvSpPr>
        <p:spPr>
          <a:xfrm>
            <a:off x="6954196" y="3516565"/>
            <a:ext cx="2453218" cy="29884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78"/>
              </a:lnSpc>
            </a:pPr>
            <a:r>
              <a:rPr lang="en-US" sz="2000" b="1">
                <a:latin typeface="Aptos"/>
                <a:ea typeface="adonis-web"/>
              </a:rPr>
              <a:t>Analysis and Insights</a:t>
            </a:r>
            <a:endParaRPr lang="en-US" sz="2000">
              <a:latin typeface="Aptos"/>
            </a:endParaRPr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22D9739D-5FFA-3DF6-340D-DA0A4DDEFACD}"/>
              </a:ext>
            </a:extLst>
          </p:cNvPr>
          <p:cNvSpPr/>
          <p:nvPr/>
        </p:nvSpPr>
        <p:spPr>
          <a:xfrm>
            <a:off x="6026501" y="3474625"/>
            <a:ext cx="154384" cy="3470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734"/>
              </a:lnSpc>
            </a:pPr>
            <a:r>
              <a:rPr lang="en-US" sz="2150" b="1" kern="0" spc="-29">
                <a:solidFill>
                  <a:srgbClr val="272525"/>
                </a:solidFill>
                <a:latin typeface="adonis-web"/>
                <a:ea typeface="adonis-web"/>
              </a:rPr>
              <a:t>6</a:t>
            </a:r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B9B970C6-E6E6-FBFC-D055-E6E9DA24402B}"/>
              </a:ext>
            </a:extLst>
          </p:cNvPr>
          <p:cNvSpPr/>
          <p:nvPr/>
        </p:nvSpPr>
        <p:spPr>
          <a:xfrm>
            <a:off x="2689081" y="556032"/>
            <a:ext cx="6791920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4556"/>
              </a:lnSpc>
            </a:pPr>
            <a:endParaRPr lang="en-US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8C657831-F867-FC78-0071-64E2DD6ABBEA}"/>
              </a:ext>
            </a:extLst>
          </p:cNvPr>
          <p:cNvSpPr/>
          <p:nvPr/>
        </p:nvSpPr>
        <p:spPr>
          <a:xfrm>
            <a:off x="1817465" y="2424264"/>
            <a:ext cx="2338427" cy="100774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</a:pPr>
            <a:r>
              <a:rPr lang="en-US" sz="1450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Random Search CV</a:t>
            </a:r>
          </a:p>
          <a:p>
            <a:pPr>
              <a:lnSpc>
                <a:spcPts val="2332"/>
              </a:lnSpc>
            </a:pPr>
            <a:r>
              <a:rPr lang="en-US" sz="1450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LIME</a:t>
            </a:r>
            <a:endParaRPr lang="en-US" sz="1450" kern="0" spc="-29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332"/>
              </a:lnSpc>
            </a:pPr>
            <a:r>
              <a:rPr lang="en-US" sz="1450" kern="0" spc="-29" dirty="0" err="1">
                <a:solidFill>
                  <a:srgbClr val="272525"/>
                </a:solidFill>
                <a:latin typeface="Source Sans Pro"/>
                <a:ea typeface="Source Sans Pro"/>
              </a:rPr>
              <a:t>Joblib</a:t>
            </a:r>
            <a:r>
              <a:rPr lang="en-US" sz="1450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 for dumping</a:t>
            </a:r>
            <a:endParaRPr lang="en-US" sz="1450" kern="0" spc="-29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332"/>
              </a:lnSpc>
            </a:pPr>
            <a:endParaRPr lang="en-US" sz="1450" kern="0" spc="-29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pPr>
              <a:lnSpc>
                <a:spcPts val="2332"/>
              </a:lnSpc>
            </a:pPr>
            <a:endParaRPr lang="en-US" sz="1450" kern="0" spc="-29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1F10A934-6BF4-780A-38BE-DB47F575F192}"/>
              </a:ext>
            </a:extLst>
          </p:cNvPr>
          <p:cNvSpPr/>
          <p:nvPr/>
        </p:nvSpPr>
        <p:spPr>
          <a:xfrm>
            <a:off x="7129514" y="3869823"/>
            <a:ext cx="2653809" cy="5857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</a:pPr>
            <a:r>
              <a:rPr lang="en-US" sz="1450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Model Performance Metrics</a:t>
            </a:r>
            <a:endParaRPr lang="en-US" dirty="0"/>
          </a:p>
          <a:p>
            <a:pPr>
              <a:lnSpc>
                <a:spcPts val="2332"/>
              </a:lnSpc>
            </a:pPr>
            <a:r>
              <a:rPr lang="en-US" sz="1450" kern="0" spc="-29" dirty="0">
                <a:solidFill>
                  <a:srgbClr val="272525"/>
                </a:solidFill>
                <a:latin typeface="Source Sans Pro"/>
                <a:ea typeface="Source Sans Pro"/>
              </a:rPr>
              <a:t>Feature Important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811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4195857" y="924330"/>
            <a:ext cx="3804305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4556"/>
              </a:lnSpc>
            </a:pPr>
            <a:r>
              <a:rPr lang="en-US" sz="3600" b="1" kern="0" spc="-29" dirty="0">
                <a:latin typeface="adonis-web"/>
              </a:rPr>
              <a:t>Coding Standards</a:t>
            </a:r>
          </a:p>
          <a:p>
            <a:pPr>
              <a:lnSpc>
                <a:spcPts val="4556"/>
              </a:lnSpc>
            </a:pPr>
            <a:endParaRPr lang="en-US" sz="3645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91" y="2314873"/>
            <a:ext cx="2759273" cy="7405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29518" y="3333155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78"/>
              </a:lnSpc>
            </a:pPr>
            <a:r>
              <a:rPr lang="en-US" b="1" kern="0" spc="-29" dirty="0">
                <a:solidFill>
                  <a:srgbClr val="272525"/>
                </a:solidFill>
                <a:latin typeface="Aptos"/>
              </a:rPr>
              <a:t>Virtual Environment</a:t>
            </a:r>
            <a:endParaRPr lang="en-US" b="1">
              <a:latin typeface="Aptos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55980" y="3733503"/>
            <a:ext cx="2936066" cy="1480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"/>
              <a:buChar char="•"/>
            </a:pPr>
            <a:r>
              <a:rPr lang="en-US" sz="1600" kern="0" spc="-29">
                <a:solidFill>
                  <a:srgbClr val="272525"/>
                </a:solidFill>
                <a:latin typeface="Source Sans Pro"/>
                <a:ea typeface="Source Sans Pro"/>
              </a:rPr>
              <a:t>Keep project dependency separate</a:t>
            </a:r>
          </a:p>
          <a:p>
            <a:pPr marL="285750" indent="-285750">
              <a:lnSpc>
                <a:spcPts val="2332"/>
              </a:lnSpc>
              <a:buFont typeface="Arial"/>
              <a:buChar char="•"/>
            </a:pPr>
            <a:r>
              <a:rPr lang="en-US" sz="1600" kern="0" spc="-29">
                <a:solidFill>
                  <a:srgbClr val="272525"/>
                </a:solidFill>
                <a:latin typeface="Source Sans Pro"/>
                <a:ea typeface="Source Sans Pro"/>
              </a:rPr>
              <a:t>Makes sure the project runs the same on different machine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264" y="2314873"/>
            <a:ext cx="2759273" cy="7405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810227" y="3333155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278"/>
              </a:lnSpc>
            </a:pPr>
            <a:r>
              <a:rPr lang="en-US" b="1" kern="0" spc="-29" dirty="0">
                <a:solidFill>
                  <a:srgbClr val="272525"/>
                </a:solidFill>
                <a:latin typeface="adonis-web"/>
              </a:rPr>
              <a:t>PEP</a:t>
            </a:r>
            <a:r>
              <a:rPr lang="en-US" b="1" kern="0" spc="-29">
                <a:solidFill>
                  <a:srgbClr val="272525"/>
                </a:solidFill>
                <a:latin typeface="adonis-web"/>
              </a:rPr>
              <a:t> </a:t>
            </a:r>
            <a:r>
              <a:rPr lang="en-US" b="1" kern="0" spc="-29" dirty="0">
                <a:solidFill>
                  <a:srgbClr val="272525"/>
                </a:solidFill>
                <a:latin typeface="adonis-web"/>
              </a:rPr>
              <a:t>8</a:t>
            </a:r>
            <a:r>
              <a:rPr lang="en-US" b="1" kern="0" spc="-29">
                <a:solidFill>
                  <a:srgbClr val="272525"/>
                </a:solidFill>
                <a:latin typeface="adonis-web"/>
              </a:rPr>
              <a:t> Standard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538" y="2314873"/>
            <a:ext cx="2759373" cy="7405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60680" y="3333155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278"/>
              </a:lnSpc>
            </a:pPr>
            <a:r>
              <a:rPr lang="en-US" b="1" kern="0" spc="-29" dirty="0">
                <a:solidFill>
                  <a:srgbClr val="272525"/>
                </a:solidFill>
                <a:latin typeface="adonis-web"/>
              </a:rPr>
              <a:t>Modularization</a:t>
            </a:r>
            <a:endParaRPr lang="en-US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DAFF643C-3839-0431-9DC4-57E70493B8D5}"/>
              </a:ext>
            </a:extLst>
          </p:cNvPr>
          <p:cNvSpPr/>
          <p:nvPr/>
        </p:nvSpPr>
        <p:spPr>
          <a:xfrm>
            <a:off x="4499242" y="3733502"/>
            <a:ext cx="2936066" cy="1480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"/>
              <a:buChar char="•"/>
            </a:pPr>
            <a:r>
              <a:rPr lang="en-US" sz="1600" kern="0" spc="-29">
                <a:solidFill>
                  <a:srgbClr val="272525"/>
                </a:solidFill>
                <a:latin typeface="Source Sans Pro"/>
                <a:ea typeface="Source Sans Pro"/>
              </a:rPr>
              <a:t>Guideline for coding styling and formatting</a:t>
            </a:r>
          </a:p>
          <a:p>
            <a:pPr marL="285750" indent="-285750">
              <a:lnSpc>
                <a:spcPts val="2332"/>
              </a:lnSpc>
              <a:buFont typeface="Arial"/>
              <a:buChar char="•"/>
            </a:pPr>
            <a:r>
              <a:rPr lang="en-US" sz="1600" kern="0" spc="-29">
                <a:solidFill>
                  <a:srgbClr val="272525"/>
                </a:solidFill>
                <a:latin typeface="Source Sans Pro"/>
                <a:ea typeface="Source Sans Pro"/>
              </a:rPr>
              <a:t>Enhance code readability and formatting</a:t>
            </a:r>
            <a:endParaRPr lang="en-US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AF8EDE38-F7D0-01E7-A13B-73BC78F9CB09}"/>
              </a:ext>
            </a:extLst>
          </p:cNvPr>
          <p:cNvSpPr/>
          <p:nvPr/>
        </p:nvSpPr>
        <p:spPr>
          <a:xfrm>
            <a:off x="7657960" y="3700938"/>
            <a:ext cx="2936066" cy="1480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"/>
              <a:buChar char="•"/>
            </a:pPr>
            <a:r>
              <a:rPr lang="en-US" sz="1600" kern="0" spc="-29">
                <a:solidFill>
                  <a:srgbClr val="272525"/>
                </a:solidFill>
                <a:latin typeface="Source Sans Pro"/>
                <a:ea typeface="Source Sans Pro"/>
              </a:rPr>
              <a:t>Breaks code into reusable component</a:t>
            </a:r>
          </a:p>
          <a:p>
            <a:pPr marL="285750" indent="-285750">
              <a:lnSpc>
                <a:spcPts val="2332"/>
              </a:lnSpc>
              <a:buFont typeface="Arial"/>
              <a:buChar char="•"/>
            </a:pPr>
            <a:r>
              <a:rPr lang="en-US" sz="1600" kern="0" spc="-29">
                <a:solidFill>
                  <a:srgbClr val="272525"/>
                </a:solidFill>
                <a:latin typeface="Source Sans Pro"/>
                <a:ea typeface="Source Sans Pro"/>
              </a:rPr>
              <a:t>Class and Function based</a:t>
            </a:r>
          </a:p>
          <a:p>
            <a:pPr marL="285750" indent="-285750">
              <a:lnSpc>
                <a:spcPts val="2332"/>
              </a:lnSpc>
              <a:buFont typeface="Arial"/>
              <a:buChar char="•"/>
            </a:pPr>
            <a:r>
              <a:rPr lang="en-US" sz="1600" kern="0" spc="-29">
                <a:solidFill>
                  <a:srgbClr val="272525"/>
                </a:solidFill>
                <a:latin typeface="Source Sans Pro"/>
                <a:ea typeface="Source Sans Pro"/>
              </a:rPr>
              <a:t>Clear to understand and collaborate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C4BFB63-ACF0-C69A-9AE1-9A0546E9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83" y="516952"/>
            <a:ext cx="11133178" cy="590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3764"/>
      </p:ext>
    </p:extLst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902001" y="514093"/>
            <a:ext cx="6375400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4556"/>
              </a:lnSpc>
            </a:pPr>
            <a:r>
              <a:rPr lang="en-US" sz="3600" b="1" kern="0" spc="-29" dirty="0">
                <a:latin typeface="Aptos"/>
              </a:rPr>
              <a:t>Challenges Faced</a:t>
            </a:r>
            <a:endParaRPr lang="en-US" sz="3600" b="1">
              <a:latin typeface="Aptos"/>
            </a:endParaRPr>
          </a:p>
          <a:p>
            <a:pPr algn="ctr">
              <a:lnSpc>
                <a:spcPts val="4556"/>
              </a:lnSpc>
            </a:pPr>
            <a:endParaRPr lang="en-US" sz="3645" b="1" kern="0" spc="-29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algn="ctr">
              <a:lnSpc>
                <a:spcPts val="4556"/>
              </a:lnSpc>
            </a:pPr>
            <a:endParaRPr lang="en-US" sz="3645"/>
          </a:p>
        </p:txBody>
      </p:sp>
      <p:sp>
        <p:nvSpPr>
          <p:cNvPr id="5" name="Shape 2"/>
          <p:cNvSpPr/>
          <p:nvPr/>
        </p:nvSpPr>
        <p:spPr>
          <a:xfrm>
            <a:off x="1956991" y="3076694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95915" y="3079996"/>
            <a:ext cx="154384" cy="3470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734"/>
              </a:lnSpc>
            </a:pPr>
            <a:r>
              <a:rPr lang="en-US" sz="2150" b="1" kern="0" spc="-29" dirty="0">
                <a:solidFill>
                  <a:srgbClr val="272525"/>
                </a:solidFill>
                <a:latin typeface="adonis-web"/>
              </a:rPr>
              <a:t>2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558753" y="1718415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78"/>
              </a:lnSpc>
            </a:pPr>
            <a:r>
              <a:rPr lang="en-US" b="1" kern="0" spc="-29" dirty="0">
                <a:solidFill>
                  <a:srgbClr val="272525"/>
                </a:solidFill>
                <a:latin typeface="adonis-web"/>
              </a:rPr>
              <a:t>Data Collection</a:t>
            </a:r>
          </a:p>
        </p:txBody>
      </p:sp>
      <p:sp>
        <p:nvSpPr>
          <p:cNvPr id="8" name="Text 5"/>
          <p:cNvSpPr/>
          <p:nvPr/>
        </p:nvSpPr>
        <p:spPr>
          <a:xfrm>
            <a:off x="2558753" y="3454227"/>
            <a:ext cx="4656433" cy="6316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cs typeface="Arial"/>
              </a:rPr>
              <a:t>Computation Speed</a:t>
            </a:r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500" b="1" dirty="0">
                <a:solidFill>
                  <a:srgbClr val="272525"/>
                </a:solidFill>
                <a:latin typeface="Aptos" panose="02110004020202020204"/>
                <a:cs typeface="Arial"/>
              </a:rPr>
              <a:t>Strong Metrics</a:t>
            </a:r>
          </a:p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endParaRPr lang="en-US" sz="1450" dirty="0">
              <a:solidFill>
                <a:srgbClr val="000000"/>
              </a:solidFill>
              <a:latin typeface="Aptos" panose="02110004020202020204"/>
              <a:cs typeface="Arial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954365" y="171766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085434" y="1713111"/>
            <a:ext cx="154384" cy="34706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>
              <a:lnSpc>
                <a:spcPts val="2734"/>
              </a:lnSpc>
            </a:pPr>
            <a:r>
              <a:rPr lang="en-US" sz="2150" b="1" kern="0" spc="-29" dirty="0">
                <a:solidFill>
                  <a:srgbClr val="272525"/>
                </a:solidFill>
                <a:latin typeface="adonis-web"/>
              </a:rPr>
              <a:t>1</a:t>
            </a:r>
          </a:p>
        </p:txBody>
      </p:sp>
      <p:sp>
        <p:nvSpPr>
          <p:cNvPr id="11" name="Text 8"/>
          <p:cNvSpPr/>
          <p:nvPr/>
        </p:nvSpPr>
        <p:spPr>
          <a:xfrm>
            <a:off x="2563983" y="3132436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78"/>
              </a:lnSpc>
            </a:pPr>
            <a:r>
              <a:rPr lang="en-US" b="1" kern="0" spc="-29" dirty="0">
                <a:solidFill>
                  <a:srgbClr val="272525"/>
                </a:solidFill>
                <a:latin typeface="adonis-web"/>
              </a:rPr>
              <a:t>Model Selection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2563981" y="2095196"/>
            <a:ext cx="5052703" cy="6316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1450" b="1" kern="0" spc="-29" dirty="0">
                <a:solidFill>
                  <a:srgbClr val="272525"/>
                </a:solidFill>
                <a:latin typeface="Aptos"/>
                <a:ea typeface="Source Sans Pro"/>
                <a:cs typeface="Source Sans Pro" pitchFamily="34" charset="-120"/>
              </a:rPr>
              <a:t>Large Amount of Data</a:t>
            </a:r>
          </a:p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1450" b="1" kern="0" spc="-29" dirty="0">
                <a:solidFill>
                  <a:srgbClr val="272525"/>
                </a:solidFill>
                <a:latin typeface="Aptos"/>
                <a:ea typeface="Source Sans Pro"/>
              </a:rPr>
              <a:t>Legit Data Sources</a:t>
            </a:r>
            <a:endParaRPr lang="en-US" sz="1450" b="1" dirty="0">
              <a:latin typeface="Aptos"/>
              <a:ea typeface="Source Sans Pro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956991" y="4454923"/>
            <a:ext cx="416619" cy="416619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088059" y="4458227"/>
            <a:ext cx="154384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29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187"/>
          </a:p>
        </p:txBody>
      </p:sp>
      <p:sp>
        <p:nvSpPr>
          <p:cNvPr id="15" name="Text 12"/>
          <p:cNvSpPr/>
          <p:nvPr/>
        </p:nvSpPr>
        <p:spPr>
          <a:xfrm>
            <a:off x="2566609" y="4518522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78"/>
              </a:lnSpc>
            </a:pPr>
            <a:r>
              <a:rPr lang="en-US" b="1" kern="0" spc="-29" dirty="0">
                <a:solidFill>
                  <a:srgbClr val="272525"/>
                </a:solidFill>
                <a:latin typeface="adonis-web"/>
              </a:rPr>
              <a:t>Model Tuning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2558752" y="4840314"/>
            <a:ext cx="3760888" cy="7258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1450" b="1">
                <a:ea typeface="Source Sans Pro"/>
              </a:rPr>
              <a:t>Make Generalized Model</a:t>
            </a:r>
          </a:p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1450" b="1" dirty="0">
                <a:ea typeface="Source Sans Pro"/>
              </a:rPr>
              <a:t>Higher Score on Required Metric</a:t>
            </a:r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6C9FF8E9-A3DB-4237-9B85-0BE9D3DCA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361" y="-7855"/>
            <a:ext cx="3448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194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8389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324467" y="506080"/>
            <a:ext cx="6074801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ctr"/>
            <a:r>
              <a:rPr lang="en-US" sz="4000" b="1" kern="0" spc="-29" dirty="0">
                <a:ea typeface="+mn-lt"/>
                <a:cs typeface="+mn-lt"/>
              </a:rPr>
              <a:t>How did we Overcome?</a:t>
            </a:r>
            <a:endParaRPr lang="en-US" dirty="0"/>
          </a:p>
          <a:p>
            <a:pPr algn="ctr">
              <a:lnSpc>
                <a:spcPts val="4556"/>
              </a:lnSpc>
            </a:pPr>
            <a:br>
              <a:rPr lang="en-US" dirty="0"/>
            </a:br>
            <a:endParaRPr lang="en-US" dirty="0"/>
          </a:p>
          <a:p>
            <a:pPr algn="ctr">
              <a:lnSpc>
                <a:spcPts val="4556"/>
              </a:lnSpc>
            </a:pPr>
            <a:endParaRPr lang="en-US" sz="3645"/>
          </a:p>
        </p:txBody>
      </p:sp>
      <p:sp>
        <p:nvSpPr>
          <p:cNvPr id="5" name="Text 2"/>
          <p:cNvSpPr/>
          <p:nvPr/>
        </p:nvSpPr>
        <p:spPr>
          <a:xfrm>
            <a:off x="1956991" y="1858963"/>
            <a:ext cx="3913088" cy="17770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332"/>
              </a:lnSpc>
            </a:pPr>
            <a:endParaRPr lang="en-US" sz="1450" kern="0" spc="-29">
              <a:solidFill>
                <a:srgbClr val="272525"/>
              </a:solidFill>
              <a:highlight>
                <a:srgbClr val="FF0000"/>
              </a:highlight>
              <a:latin typeface="Source Sans Pro"/>
              <a:ea typeface="Source Sans Pro"/>
            </a:endParaRPr>
          </a:p>
        </p:txBody>
      </p:sp>
      <p:sp>
        <p:nvSpPr>
          <p:cNvPr id="38" name="Text 4">
            <a:extLst>
              <a:ext uri="{FF2B5EF4-FFF2-40B4-BE49-F238E27FC236}">
                <a16:creationId xmlns:a16="http://schemas.microsoft.com/office/drawing/2014/main" id="{E3DDF35F-3766-7F24-4EF8-79BB54D15655}"/>
              </a:ext>
            </a:extLst>
          </p:cNvPr>
          <p:cNvSpPr/>
          <p:nvPr/>
        </p:nvSpPr>
        <p:spPr>
          <a:xfrm>
            <a:off x="1435047" y="1566015"/>
            <a:ext cx="2314575" cy="28932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278"/>
              </a:lnSpc>
            </a:pPr>
            <a:r>
              <a:rPr lang="en-US" sz="2500" b="1" kern="0" spc="-29" dirty="0">
                <a:solidFill>
                  <a:srgbClr val="272525"/>
                </a:solidFill>
                <a:latin typeface="adonis-web"/>
              </a:rPr>
              <a:t>Data Collection</a:t>
            </a:r>
            <a:endParaRPr lang="en-US" sz="2500" b="1" kern="0" spc="-29" dirty="0">
              <a:solidFill>
                <a:srgbClr val="272525"/>
              </a:solidFill>
              <a:latin typeface="adonis-web"/>
              <a:ea typeface="adonis-web"/>
            </a:endParaRPr>
          </a:p>
        </p:txBody>
      </p:sp>
      <p:sp>
        <p:nvSpPr>
          <p:cNvPr id="48" name="Text 9">
            <a:extLst>
              <a:ext uri="{FF2B5EF4-FFF2-40B4-BE49-F238E27FC236}">
                <a16:creationId xmlns:a16="http://schemas.microsoft.com/office/drawing/2014/main" id="{98CAD6F7-96C5-B99F-4600-1BF4CB89DA71}"/>
              </a:ext>
            </a:extLst>
          </p:cNvPr>
          <p:cNvSpPr/>
          <p:nvPr/>
        </p:nvSpPr>
        <p:spPr>
          <a:xfrm>
            <a:off x="1430750" y="2038046"/>
            <a:ext cx="5052703" cy="15745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450" b="1" kern="0" spc="-29" dirty="0">
                <a:solidFill>
                  <a:srgbClr val="272525"/>
                </a:solidFill>
                <a:ea typeface="+mn-lt"/>
                <a:cs typeface="+mn-lt"/>
              </a:rPr>
              <a:t>Research to identify and validate reliable data sources</a:t>
            </a:r>
            <a:endParaRPr lang="en-US" sz="1450" kern="0" spc="-29" dirty="0">
              <a:solidFill>
                <a:srgbClr val="272525"/>
              </a:solidFill>
              <a:ea typeface="+mn-lt"/>
              <a:cs typeface="+mn-lt"/>
            </a:endParaRPr>
          </a:p>
          <a:p>
            <a:pPr marL="285750" indent="-285750">
              <a:lnSpc>
                <a:spcPts val="2332"/>
              </a:lnSpc>
              <a:buFont typeface="Arial,Sans-Serif" panose="020B0604020202020204" pitchFamily="34" charset="0"/>
              <a:buChar char="•"/>
            </a:pPr>
            <a:r>
              <a:rPr lang="en-US" sz="1450" b="1" kern="0" spc="-29" dirty="0">
                <a:solidFill>
                  <a:srgbClr val="272525"/>
                </a:solidFill>
                <a:ea typeface="+mn-lt"/>
                <a:cs typeface="+mn-lt"/>
              </a:rPr>
              <a:t>Discussion with Health Professional about data accuracy</a:t>
            </a:r>
          </a:p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1450" b="1" kern="0" spc="-29" dirty="0">
                <a:solidFill>
                  <a:srgbClr val="272525"/>
                </a:solidFill>
                <a:ea typeface="+mn-lt"/>
                <a:cs typeface="+mn-lt"/>
              </a:rPr>
              <a:t>And we found the correct data:</a:t>
            </a:r>
            <a:endParaRPr lang="en-US" sz="1450" kern="0" spc="-29" dirty="0">
              <a:solidFill>
                <a:srgbClr val="272525"/>
              </a:solidFill>
              <a:ea typeface="+mn-lt"/>
              <a:cs typeface="+mn-lt"/>
            </a:endParaRPr>
          </a:p>
          <a:p>
            <a:pPr marL="285750" indent="-285750">
              <a:lnSpc>
                <a:spcPts val="2332"/>
              </a:lnSpc>
              <a:buFont typeface="Arial" panose="020B0604020202020204" pitchFamily="34" charset="0"/>
              <a:buChar char="•"/>
            </a:pPr>
            <a:r>
              <a:rPr lang="en-US" sz="1450" kern="0" spc="-29" dirty="0">
                <a:solidFill>
                  <a:srgbClr val="27252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https://www.kaggle.com/datasets/sulianova/cardiovascular-disease-dataset/discussion</a:t>
            </a:r>
            <a:endParaRPr lang="en-US" sz="1450" b="1" kern="0" spc="-29">
              <a:solidFill>
                <a:srgbClr val="272525"/>
              </a:solidFill>
              <a:latin typeface="Aptos"/>
              <a:ea typeface="Source Sans Pro"/>
            </a:endParaRPr>
          </a:p>
        </p:txBody>
      </p:sp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4C07395-9E72-7E93-6C61-DBBF106D9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259" y="3282228"/>
            <a:ext cx="6515100" cy="335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585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Microsoft Office PowerPoint</Application>
  <PresentationFormat>Widescreen</PresentationFormat>
  <Paragraphs>150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adonis-web</vt:lpstr>
      <vt:lpstr>Aptos</vt:lpstr>
      <vt:lpstr>Aptos Bold</vt:lpstr>
      <vt:lpstr>Aptos Display</vt:lpstr>
      <vt:lpstr>Arial</vt:lpstr>
      <vt:lpstr>Arial,Sans-Serif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Bikki Singh Rajput</dc:creator>
  <cp:lastModifiedBy>Chetna Nain</cp:lastModifiedBy>
  <cp:revision>1587</cp:revision>
  <dcterms:created xsi:type="dcterms:W3CDTF">2024-04-12T18:00:50Z</dcterms:created>
  <dcterms:modified xsi:type="dcterms:W3CDTF">2024-04-13T05:59:18Z</dcterms:modified>
</cp:coreProperties>
</file>